
<file path=[Content_Types].xml><?xml version="1.0" encoding="utf-8"?>
<Types xmlns="http://schemas.openxmlformats.org/package/2006/content-types">
  <Default Extension="png" ContentType="image/png"/>
  <Default Extension="webm" ContentType="video/webm"/>
  <Default Extension="rels" ContentType="application/vnd.openxmlformats-package.relationships+xml"/>
  <Default Extension="xml" ContentType="application/xml"/>
  <Default Extension="gif" ContentType="image/gi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7"/>
  </p:notes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5" r:id="rId11"/>
    <p:sldId id="262" r:id="rId12"/>
    <p:sldId id="263" r:id="rId13"/>
    <p:sldId id="264" r:id="rId14"/>
    <p:sldId id="271" r:id="rId15"/>
    <p:sldId id="268" r:id="rId16"/>
  </p:sldIdLst>
  <p:sldSz cx="9144000" cy="5143500" type="screen16x9"/>
  <p:notesSz cx="6888163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2" autoAdjust="0"/>
  </p:normalViewPr>
  <p:slideViewPr>
    <p:cSldViewPr snapToGrid="0">
      <p:cViewPr>
        <p:scale>
          <a:sx n="88" d="100"/>
          <a:sy n="88" d="100"/>
        </p:scale>
        <p:origin x="336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8"/>
    </p:cViewPr>
  </p:sorterViewPr>
  <p:notesViewPr>
    <p:cSldViewPr snapToGrid="0">
      <p:cViewPr varScale="1">
        <p:scale>
          <a:sx n="79" d="100"/>
          <a:sy n="79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lturland.d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dJTonLoS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96f84ee2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1196f84ee21_0_13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-DE" b="1" dirty="0"/>
              <a:t>Vorstellung </a:t>
            </a:r>
            <a:r>
              <a:rPr lang="de-DE" dirty="0"/>
              <a:t>(Landwirt, </a:t>
            </a:r>
            <a:r>
              <a:rPr lang="de-DE" dirty="0" err="1"/>
              <a:t>agr</a:t>
            </a:r>
            <a:r>
              <a:rPr lang="de-DE" dirty="0"/>
              <a:t>. Ing., Entwicklungskooperation)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Vortrag:</a:t>
            </a:r>
            <a:r>
              <a:rPr lang="de-DE" dirty="0"/>
              <a:t> 4 Teile (ca. 35-40 Min.)</a:t>
            </a:r>
          </a:p>
          <a:p>
            <a:pPr marL="171450" indent="-171450"/>
            <a:r>
              <a:rPr lang="de-DE" dirty="0"/>
              <a:t>Kulturland-Info-Film</a:t>
            </a:r>
          </a:p>
          <a:p>
            <a:pPr marL="171450" indent="-171450"/>
            <a:r>
              <a:rPr lang="de-DE" dirty="0"/>
              <a:t>PPT mit Fragen</a:t>
            </a:r>
          </a:p>
          <a:p>
            <a:pPr marL="171450" indent="-171450"/>
            <a:r>
              <a:rPr lang="de-DE" dirty="0"/>
              <a:t>Beispielfilm (konkret) </a:t>
            </a:r>
          </a:p>
          <a:p>
            <a:pPr marL="171450" indent="-171450"/>
            <a:endParaRPr lang="de-DE" dirty="0"/>
          </a:p>
          <a:p>
            <a:pPr marL="0" indent="0">
              <a:buNone/>
            </a:pPr>
            <a:r>
              <a:rPr lang="de-DE" b="1" dirty="0"/>
              <a:t>Alle essen vom Boden</a:t>
            </a:r>
            <a:r>
              <a:rPr lang="de-DE" dirty="0"/>
              <a:t>: </a:t>
            </a:r>
            <a:r>
              <a:rPr lang="de-DE" dirty="0" err="1"/>
              <a:t>Veg</a:t>
            </a:r>
            <a:r>
              <a:rPr lang="de-DE" dirty="0"/>
              <a:t>./Fleisch – „Bauern ohne Boden“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13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96f84ee2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196f84ee21_0_69:notes"/>
          <p:cNvSpPr txBox="1">
            <a:spLocks noGrp="1"/>
          </p:cNvSpPr>
          <p:nvPr>
            <p:ph type="body" idx="1"/>
          </p:nvPr>
        </p:nvSpPr>
        <p:spPr>
          <a:xfrm>
            <a:off x="257175" y="4758889"/>
            <a:ext cx="6472238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483032" indent="0">
              <a:buNone/>
            </a:pPr>
            <a:r>
              <a:rPr lang="de-DE" sz="10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Ablauf:</a:t>
            </a:r>
          </a:p>
          <a:p>
            <a:pPr marL="483032" indent="0">
              <a:buNone/>
            </a:pPr>
            <a:endParaRPr lang="de-DE" sz="1000" dirty="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711632" indent="-228600">
              <a:buFont typeface="+mj-lt"/>
              <a:buAutoNum type="arabicPeriod"/>
            </a:pPr>
            <a:r>
              <a:rPr lang="de-DE" sz="10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Bürger*innen und Bürger</a:t>
            </a:r>
          </a:p>
          <a:p>
            <a:pPr marL="711632" indent="-228600">
              <a:buFont typeface="+mj-lt"/>
              <a:buAutoNum type="arabicPeriod"/>
            </a:pPr>
            <a:r>
              <a:rPr lang="de-DE" sz="10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Konditionen für Höfe</a:t>
            </a:r>
          </a:p>
          <a:p>
            <a:pPr marL="711632" indent="-228600">
              <a:buFont typeface="+mj-lt"/>
              <a:buAutoNum type="arabicPeriod"/>
            </a:pPr>
            <a:endParaRPr lang="de-DE" sz="1000" dirty="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83032" indent="0">
              <a:buNone/>
            </a:pPr>
            <a:r>
              <a:rPr lang="de-DE" sz="10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Verpachtung (30 Jahre bis lebenslang) – Langfristige Planung für LW. möglich</a:t>
            </a:r>
            <a:endParaRPr sz="1000" dirty="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96f84ee21_0_80:notes"/>
          <p:cNvSpPr txBox="1">
            <a:spLocks noGrp="1"/>
          </p:cNvSpPr>
          <p:nvPr>
            <p:ph type="body" idx="1"/>
          </p:nvPr>
        </p:nvSpPr>
        <p:spPr>
          <a:xfrm>
            <a:off x="688800" y="4758884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46" tIns="85946" rIns="85946" bIns="85946" anchor="t" anchorCtr="0">
            <a:no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dk1"/>
                </a:solidFill>
              </a:rPr>
              <a:t>Lesen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40" name="Google Shape;140;g1196f84ee2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96f84ee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96f84ee21_0_9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b="1" dirty="0">
                <a:solidFill>
                  <a:schemeClr val="dk1"/>
                </a:solidFill>
              </a:rPr>
              <a:t>Titel: </a:t>
            </a:r>
            <a:r>
              <a:rPr lang="de" dirty="0">
                <a:solidFill>
                  <a:schemeClr val="dk1"/>
                </a:solidFill>
              </a:rPr>
              <a:t>Solidarischer Höfebeitrag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b="1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“Höferat”  - Bieterrunde (wie bei SoLawi) zur Pachtfestlegung</a:t>
            </a:r>
          </a:p>
          <a:p>
            <a:pPr marL="0" indent="0">
              <a:buNone/>
            </a:pPr>
            <a:endParaRPr lang="de" dirty="0">
              <a:solidFill>
                <a:schemeClr val="dk1"/>
              </a:solidFill>
            </a:endParaRPr>
          </a:p>
          <a:p>
            <a:pPr marL="508864" marR="161011" indent="-308604">
              <a:lnSpc>
                <a:spcPct val="115000"/>
              </a:lnSpc>
              <a:buSzPts val="1000"/>
              <a:buChar char="-"/>
            </a:pPr>
            <a:r>
              <a:rPr lang="de" dirty="0">
                <a:solidFill>
                  <a:schemeClr val="dk1"/>
                </a:solidFill>
              </a:rPr>
              <a:t>Richtwert: Höfe können alle zwei Jahre frei entscheiden, wie viel sie zahlen können</a:t>
            </a:r>
          </a:p>
          <a:p>
            <a:pPr marL="508864" marR="161011" indent="-308604">
              <a:lnSpc>
                <a:spcPct val="115000"/>
              </a:lnSpc>
              <a:buSzPts val="1000"/>
              <a:buChar char="-"/>
            </a:pPr>
            <a:r>
              <a:rPr lang="de-DE" dirty="0">
                <a:solidFill>
                  <a:schemeClr val="dk1"/>
                </a:solidFill>
              </a:rPr>
              <a:t>M</a:t>
            </a:r>
            <a:r>
              <a:rPr lang="de" dirty="0">
                <a:solidFill>
                  <a:schemeClr val="dk1"/>
                </a:solidFill>
              </a:rPr>
              <a:t>anche mehr als Richtwert, andere weniger</a:t>
            </a:r>
          </a:p>
          <a:p>
            <a:pPr marL="200260" marR="161011" indent="0">
              <a:lnSpc>
                <a:spcPct val="115000"/>
              </a:lnSpc>
              <a:buSzPts val="1000"/>
              <a:buNone/>
            </a:pPr>
            <a:endParaRPr dirty="0">
              <a:solidFill>
                <a:schemeClr val="dk1"/>
              </a:solidFill>
            </a:endParaRPr>
          </a:p>
          <a:p>
            <a:pPr marL="200260" marR="161011" indent="0">
              <a:lnSpc>
                <a:spcPct val="115000"/>
              </a:lnSpc>
              <a:buSzPts val="1000"/>
              <a:buNone/>
            </a:pPr>
            <a:r>
              <a:rPr lang="de" b="1" dirty="0">
                <a:solidFill>
                  <a:schemeClr val="dk1"/>
                </a:solidFill>
              </a:rPr>
              <a:t>Bisher gut geklappt → starke, solidarische Höfegemeinschaft</a:t>
            </a:r>
          </a:p>
          <a:p>
            <a:pPr marL="200260" marR="161011" indent="0">
              <a:lnSpc>
                <a:spcPct val="115000"/>
              </a:lnSpc>
              <a:buSzPts val="10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96f84ee2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1196f84ee21_0_13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-DE" b="1" dirty="0"/>
              <a:t>Flyer</a:t>
            </a:r>
            <a:r>
              <a:rPr lang="de-DE" dirty="0"/>
              <a:t> liegt aus – Webadresse</a:t>
            </a:r>
          </a:p>
          <a:p>
            <a:pPr marL="0" indent="0">
              <a:buNone/>
            </a:pPr>
            <a:r>
              <a:rPr lang="de-DE" dirty="0" err="1"/>
              <a:t>Infopack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Satzung</a:t>
            </a:r>
          </a:p>
          <a:p>
            <a:pPr marL="0" indent="0">
              <a:buNone/>
            </a:pPr>
            <a:r>
              <a:rPr lang="de-DE" dirty="0"/>
              <a:t>Mitgliedsantrag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96f84ee2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1196f84ee21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b="1" dirty="0">
                <a:solidFill>
                  <a:schemeClr val="dk1"/>
                </a:solidFill>
              </a:rPr>
              <a:t>Bodenpreisentwicklung: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-DE" dirty="0">
                <a:solidFill>
                  <a:schemeClr val="dk1"/>
                </a:solidFill>
              </a:rPr>
              <a:t>O</a:t>
            </a:r>
            <a:r>
              <a:rPr lang="de" dirty="0">
                <a:solidFill>
                  <a:schemeClr val="dk1"/>
                </a:solidFill>
              </a:rPr>
              <a:t>ben: (dunkelblau) = Bayern, (grau) NRW, ----- Hessen (gelb)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>
                <a:solidFill>
                  <a:schemeClr val="dk1"/>
                </a:solidFill>
              </a:rPr>
              <a:t>Entkoppelung: Bodenpreis </a:t>
            </a:r>
            <a:r>
              <a:rPr lang="de" dirty="0">
                <a:solidFill>
                  <a:schemeClr val="dk1"/>
                </a:solidFill>
                <a:sym typeface="Wingdings" panose="05000000000000000000" pitchFamily="2" charset="2"/>
              </a:rPr>
              <a:t> landwirtschaftliche Erträge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endParaRPr lang="de" dirty="0">
              <a:solidFill>
                <a:schemeClr val="dk1"/>
              </a:solidFill>
              <a:sym typeface="Wingdings" panose="05000000000000000000" pitchFamily="2" charset="2"/>
            </a:endParaRP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b="1" dirty="0">
                <a:solidFill>
                  <a:schemeClr val="dk1"/>
                </a:solidFill>
                <a:sym typeface="Wingdings" panose="05000000000000000000" pitchFamily="2" charset="2"/>
              </a:rPr>
              <a:t>Bsp. Bayern Kauf:</a:t>
            </a:r>
            <a:r>
              <a:rPr lang="de" dirty="0">
                <a:solidFill>
                  <a:schemeClr val="dk1"/>
                </a:solidFill>
                <a:sym typeface="Wingdings" panose="05000000000000000000" pitchFamily="2" charset="2"/>
              </a:rPr>
              <a:t> (2019-2021)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>
                <a:solidFill>
                  <a:schemeClr val="dk1"/>
                </a:solidFill>
                <a:sym typeface="Wingdings" panose="05000000000000000000" pitchFamily="2" charset="2"/>
              </a:rPr>
              <a:t>Unternehmen: 416.000.- 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>
                <a:solidFill>
                  <a:schemeClr val="dk1"/>
                </a:solidFill>
                <a:sym typeface="Wingdings" panose="05000000000000000000" pitchFamily="2" charset="2"/>
              </a:rPr>
              <a:t>Landw.:	      63.600.-</a:t>
            </a:r>
            <a:endParaRPr lang="de" dirty="0">
              <a:solidFill>
                <a:schemeClr val="dk1"/>
              </a:solidFill>
            </a:endParaRP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endParaRPr lang="de" dirty="0">
              <a:solidFill>
                <a:schemeClr val="dk1"/>
              </a:solidFill>
              <a:sym typeface="Wingdings" panose="05000000000000000000" pitchFamily="2" charset="2"/>
            </a:endParaRP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-DE" dirty="0">
                <a:solidFill>
                  <a:schemeClr val="dk1"/>
                </a:solidFill>
              </a:rPr>
              <a:t>Mittlerweile </a:t>
            </a:r>
            <a:r>
              <a:rPr lang="de-DE" b="1" dirty="0">
                <a:solidFill>
                  <a:schemeClr val="dk1"/>
                </a:solidFill>
              </a:rPr>
              <a:t>½ der Flächen in BRD </a:t>
            </a:r>
            <a:r>
              <a:rPr lang="de-DE" dirty="0">
                <a:solidFill>
                  <a:schemeClr val="dk1"/>
                </a:solidFill>
              </a:rPr>
              <a:t>nicht an </a:t>
            </a:r>
            <a:r>
              <a:rPr lang="de-DE" dirty="0" err="1">
                <a:solidFill>
                  <a:schemeClr val="dk1"/>
                </a:solidFill>
              </a:rPr>
              <a:t>bäuerinnen</a:t>
            </a:r>
            <a:r>
              <a:rPr lang="de-DE" dirty="0">
                <a:solidFill>
                  <a:schemeClr val="dk1"/>
                </a:solidFill>
              </a:rPr>
              <a:t> </a:t>
            </a:r>
            <a:r>
              <a:rPr lang="de-DE" dirty="0" err="1">
                <a:solidFill>
                  <a:schemeClr val="dk1"/>
                </a:solidFill>
              </a:rPr>
              <a:t>bauern</a:t>
            </a:r>
            <a:r>
              <a:rPr lang="de-DE" dirty="0">
                <a:solidFill>
                  <a:schemeClr val="dk1"/>
                </a:solidFill>
              </a:rPr>
              <a:t> verkauft, sondern an </a:t>
            </a:r>
            <a:r>
              <a:rPr lang="de-DE" b="1" dirty="0">
                <a:solidFill>
                  <a:schemeClr val="dk1"/>
                </a:solidFill>
              </a:rPr>
              <a:t>Spekulant*innen / </a:t>
            </a:r>
            <a:r>
              <a:rPr lang="de-DE" b="1" dirty="0" err="1">
                <a:solidFill>
                  <a:schemeClr val="dk1"/>
                </a:solidFill>
              </a:rPr>
              <a:t>Investo</a:t>
            </a:r>
            <a:r>
              <a:rPr lang="de-DE" b="1" dirty="0">
                <a:solidFill>
                  <a:schemeClr val="dk1"/>
                </a:solidFill>
              </a:rPr>
              <a:t>*rinnen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endParaRPr lang="de-DE" dirty="0">
              <a:solidFill>
                <a:schemeClr val="dk1"/>
              </a:solidFill>
            </a:endParaRP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>
                <a:solidFill>
                  <a:schemeClr val="dk1"/>
                </a:solidFill>
              </a:rPr>
              <a:t>+ Kaufpreis = + </a:t>
            </a:r>
            <a:r>
              <a:rPr lang="de" b="1" dirty="0">
                <a:solidFill>
                  <a:schemeClr val="dk1"/>
                </a:solidFill>
              </a:rPr>
              <a:t>Pachtpreis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>
                <a:solidFill>
                  <a:schemeClr val="dk1"/>
                </a:solidFill>
              </a:rPr>
              <a:t>Solarnutzung 1500.- - 3000.- €/ha </a:t>
            </a:r>
            <a:r>
              <a:rPr lang="de" dirty="0">
                <a:solidFill>
                  <a:schemeClr val="dk1"/>
                </a:solidFill>
                <a:sym typeface="Wingdings" panose="05000000000000000000" pitchFamily="2" charset="2"/>
              </a:rPr>
              <a:t> landw. Nutzung durchschnittl. 600.- €/ha </a:t>
            </a:r>
          </a:p>
          <a:p>
            <a:pPr marL="483032" marR="161011" indent="-308604">
              <a:lnSpc>
                <a:spcPct val="115000"/>
              </a:lnSpc>
              <a:buSzPts val="1000"/>
              <a:buChar char="-"/>
            </a:pPr>
            <a:endParaRPr lang="de" dirty="0">
              <a:solidFill>
                <a:schemeClr val="dk1"/>
              </a:solidFill>
            </a:endParaRPr>
          </a:p>
          <a:p>
            <a:pPr marL="483032" marR="161011" indent="-308604">
              <a:lnSpc>
                <a:spcPct val="115000"/>
              </a:lnSpc>
              <a:buSzPts val="1000"/>
              <a:buChar char="-"/>
            </a:pPr>
            <a:r>
              <a:rPr lang="de" dirty="0">
                <a:solidFill>
                  <a:schemeClr val="dk1"/>
                </a:solidFill>
              </a:rPr>
              <a:t>Landw. Betriebe geben auf (10 Jahre – 35.000 Betriebe weniger) </a:t>
            </a:r>
          </a:p>
          <a:p>
            <a:pPr marL="483032" marR="161011" indent="-308604">
              <a:lnSpc>
                <a:spcPct val="115000"/>
              </a:lnSpc>
              <a:buSzPts val="1000"/>
              <a:buChar char="-"/>
            </a:pPr>
            <a:r>
              <a:rPr lang="de" dirty="0">
                <a:solidFill>
                  <a:schemeClr val="dk1"/>
                </a:solidFill>
              </a:rPr>
              <a:t>kleine Betriebe werden weniger =&gt; Betriebe werden immer größer.</a:t>
            </a:r>
            <a:endParaRPr dirty="0">
              <a:solidFill>
                <a:schemeClr val="dk1"/>
              </a:solidFill>
            </a:endParaRPr>
          </a:p>
          <a:p>
            <a:pPr marL="483032" marR="161011" indent="-308604">
              <a:lnSpc>
                <a:spcPct val="115000"/>
              </a:lnSpc>
              <a:buSzPts val="1000"/>
              <a:buChar char="-"/>
            </a:pPr>
            <a:r>
              <a:rPr lang="de" dirty="0">
                <a:solidFill>
                  <a:schemeClr val="dk1"/>
                </a:solidFill>
              </a:rPr>
              <a:t>Die </a:t>
            </a:r>
            <a:r>
              <a:rPr lang="de" b="1" dirty="0">
                <a:solidFill>
                  <a:schemeClr val="dk1"/>
                </a:solidFill>
              </a:rPr>
              <a:t>Flächen</a:t>
            </a:r>
            <a:r>
              <a:rPr lang="de" dirty="0">
                <a:solidFill>
                  <a:schemeClr val="dk1"/>
                </a:solidFill>
              </a:rPr>
              <a:t> (Schläge) werden </a:t>
            </a:r>
            <a:r>
              <a:rPr lang="de" b="1" dirty="0">
                <a:solidFill>
                  <a:schemeClr val="dk1"/>
                </a:solidFill>
              </a:rPr>
              <a:t>größer</a:t>
            </a:r>
            <a:r>
              <a:rPr lang="de" dirty="0">
                <a:solidFill>
                  <a:schemeClr val="dk1"/>
                </a:solidFill>
              </a:rPr>
              <a:t> =&gt; hochspezialisierte einzelnen Kulturen: Weizen, Raps, Zuckerrüben → Die </a:t>
            </a:r>
            <a:r>
              <a:rPr lang="de" b="1" dirty="0">
                <a:solidFill>
                  <a:schemeClr val="dk1"/>
                </a:solidFill>
              </a:rPr>
              <a:t>Artenvielfalt</a:t>
            </a:r>
            <a:r>
              <a:rPr lang="de" dirty="0">
                <a:solidFill>
                  <a:schemeClr val="dk1"/>
                </a:solidFill>
              </a:rPr>
              <a:t> wird geringer</a:t>
            </a:r>
            <a:endParaRPr dirty="0">
              <a:solidFill>
                <a:schemeClr val="dk1"/>
              </a:solidFill>
            </a:endParaRPr>
          </a:p>
          <a:p>
            <a:pPr marL="483032" marR="161011" indent="0">
              <a:lnSpc>
                <a:spcPct val="115000"/>
              </a:lnSpc>
              <a:buNone/>
            </a:pPr>
            <a:endParaRPr dirty="0">
              <a:solidFill>
                <a:schemeClr val="dk1"/>
              </a:solidFill>
            </a:endParaRPr>
          </a:p>
          <a:p>
            <a:pPr marL="483032" marR="161011" indent="0">
              <a:lnSpc>
                <a:spcPct val="115000"/>
              </a:lnSpc>
              <a:buNone/>
            </a:pPr>
            <a:endParaRPr dirty="0">
              <a:solidFill>
                <a:schemeClr val="dk1"/>
              </a:solidFill>
            </a:endParaRPr>
          </a:p>
          <a:p>
            <a:pPr marL="483032" marR="161011" indent="0">
              <a:lnSpc>
                <a:spcPct val="115000"/>
              </a:lnSpc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96f84ee2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1196f84ee21_0_2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b="1" dirty="0">
                <a:solidFill>
                  <a:schemeClr val="dk1"/>
                </a:solidFill>
              </a:rPr>
              <a:t>Titel: </a:t>
            </a:r>
            <a:r>
              <a:rPr lang="de" dirty="0">
                <a:solidFill>
                  <a:schemeClr val="dk1"/>
                </a:solidFill>
              </a:rPr>
              <a:t>Gründungsimpuls der Kulturland eG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dk1"/>
              </a:solidFill>
            </a:endParaRPr>
          </a:p>
          <a:p>
            <a:pPr marL="171450" indent="-171450"/>
            <a:r>
              <a:rPr lang="de-DE" dirty="0">
                <a:solidFill>
                  <a:schemeClr val="dk1"/>
                </a:solidFill>
              </a:rPr>
              <a:t>2013 / 2014 Hof </a:t>
            </a:r>
            <a:r>
              <a:rPr lang="de-DE" dirty="0" err="1">
                <a:solidFill>
                  <a:schemeClr val="dk1"/>
                </a:solidFill>
              </a:rPr>
              <a:t>Heggelbach</a:t>
            </a:r>
            <a:r>
              <a:rPr lang="de-DE" dirty="0">
                <a:solidFill>
                  <a:schemeClr val="dk1"/>
                </a:solidFill>
              </a:rPr>
              <a:t> / Bodenseeregion (30 ha Pachtland)</a:t>
            </a:r>
          </a:p>
          <a:p>
            <a:pPr marL="171450" indent="-171450"/>
            <a:r>
              <a:rPr lang="de-DE" dirty="0">
                <a:solidFill>
                  <a:schemeClr val="dk1"/>
                </a:solidFill>
              </a:rPr>
              <a:t>2014 Gründung Kulturland – Unterstützung </a:t>
            </a:r>
            <a:r>
              <a:rPr lang="de-DE" dirty="0" err="1">
                <a:solidFill>
                  <a:schemeClr val="dk1"/>
                </a:solidFill>
              </a:rPr>
              <a:t>Heggelbach</a:t>
            </a:r>
            <a:endParaRPr lang="de-DE" dirty="0">
              <a:solidFill>
                <a:schemeClr val="dk1"/>
              </a:solidFill>
            </a:endParaRPr>
          </a:p>
          <a:p>
            <a:pPr marL="171450" indent="-171450"/>
            <a:r>
              <a:rPr lang="de-DE" b="1" dirty="0">
                <a:solidFill>
                  <a:schemeClr val="dk1"/>
                </a:solidFill>
              </a:rPr>
              <a:t>Regionale Einbindung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96f84ee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1196f84ee21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b="1" dirty="0">
                <a:solidFill>
                  <a:schemeClr val="dk1"/>
                </a:solidFill>
              </a:rPr>
              <a:t>Titel: </a:t>
            </a:r>
            <a:r>
              <a:rPr lang="de" dirty="0">
                <a:solidFill>
                  <a:schemeClr val="dk1"/>
                </a:solidFill>
              </a:rPr>
              <a:t>Die Vision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b="1" dirty="0">
              <a:solidFill>
                <a:schemeClr val="dk1"/>
              </a:solidFill>
            </a:endParaRPr>
          </a:p>
          <a:p>
            <a:pPr marL="0" marR="161011" indent="0">
              <a:lnSpc>
                <a:spcPct val="115000"/>
              </a:lnSpc>
              <a:buNone/>
            </a:pPr>
            <a:r>
              <a:rPr lang="de-DE" dirty="0">
                <a:solidFill>
                  <a:schemeClr val="dk1"/>
                </a:solidFill>
              </a:rPr>
              <a:t>Allmende = Gemeinschaftsbesitz an Land, man wurde „hineingeboren“</a:t>
            </a:r>
          </a:p>
          <a:p>
            <a:pPr marL="0" marR="161011" indent="0">
              <a:lnSpc>
                <a:spcPct val="115000"/>
              </a:lnSpc>
              <a:buNone/>
            </a:pPr>
            <a:endParaRPr lang="de-DE" dirty="0">
              <a:solidFill>
                <a:schemeClr val="dk1"/>
              </a:solidFill>
            </a:endParaRPr>
          </a:p>
          <a:p>
            <a:pPr marL="0" marR="161011" indent="0">
              <a:lnSpc>
                <a:spcPct val="115000"/>
              </a:lnSpc>
              <a:buNone/>
            </a:pPr>
            <a:r>
              <a:rPr lang="de-DE" dirty="0">
                <a:solidFill>
                  <a:schemeClr val="dk1"/>
                </a:solidFill>
              </a:rPr>
              <a:t>Früher = normal</a:t>
            </a:r>
          </a:p>
          <a:p>
            <a:pPr marL="0" marR="161011" indent="0">
              <a:lnSpc>
                <a:spcPct val="115000"/>
              </a:lnSpc>
              <a:buNone/>
            </a:pPr>
            <a:r>
              <a:rPr lang="de-DE" dirty="0">
                <a:solidFill>
                  <a:schemeClr val="dk1"/>
                </a:solidFill>
              </a:rPr>
              <a:t>Heute = Alpen, Gotland, afrik. Länder</a:t>
            </a:r>
          </a:p>
          <a:p>
            <a:pPr marL="0" marR="161011" indent="0">
              <a:lnSpc>
                <a:spcPct val="115000"/>
              </a:lnSpc>
              <a:buNone/>
            </a:pPr>
            <a:endParaRPr lang="de-DE" dirty="0">
              <a:solidFill>
                <a:schemeClr val="dk1"/>
              </a:solidFill>
            </a:endParaRPr>
          </a:p>
          <a:p>
            <a:pPr marL="0" marR="161011" indent="0">
              <a:lnSpc>
                <a:spcPct val="115000"/>
              </a:lnSpc>
              <a:buNone/>
            </a:pPr>
            <a:r>
              <a:rPr lang="de-DE" dirty="0">
                <a:solidFill>
                  <a:schemeClr val="dk1"/>
                </a:solidFill>
              </a:rPr>
              <a:t>Kulturland: Wahlgemeinschaft mit gleicher Vision: </a:t>
            </a:r>
          </a:p>
          <a:p>
            <a:pPr marL="171450" marR="161011" indent="-171450">
              <a:lnSpc>
                <a:spcPct val="115000"/>
              </a:lnSpc>
            </a:pPr>
            <a:r>
              <a:rPr lang="de-DE" dirty="0">
                <a:solidFill>
                  <a:schemeClr val="dk1"/>
                </a:solidFill>
              </a:rPr>
              <a:t>keine Spekulation</a:t>
            </a:r>
          </a:p>
          <a:p>
            <a:pPr marL="171450" marR="161011" indent="-171450">
              <a:lnSpc>
                <a:spcPct val="115000"/>
              </a:lnSpc>
            </a:pPr>
            <a:r>
              <a:rPr lang="de-DE" dirty="0">
                <a:solidFill>
                  <a:schemeClr val="dk1"/>
                </a:solidFill>
              </a:rPr>
              <a:t>Nachhaltige, ökologische Bewirtschaftung</a:t>
            </a:r>
          </a:p>
          <a:p>
            <a:pPr marL="171450" marR="161011" indent="-171450">
              <a:lnSpc>
                <a:spcPct val="115000"/>
              </a:lnSpc>
            </a:pPr>
            <a:r>
              <a:rPr lang="de-DE" dirty="0">
                <a:solidFill>
                  <a:schemeClr val="dk1"/>
                </a:solidFill>
              </a:rPr>
              <a:t>Regional eingebunden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96f84ee2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1196f84ee21_0_4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de" dirty="0">
                <a:solidFill>
                  <a:schemeClr val="dk1"/>
                </a:solidFill>
              </a:rPr>
              <a:t>Weltacker = 2000 m2 / Einwohner (rein rechnerisch), auch BRD</a:t>
            </a:r>
          </a:p>
          <a:p>
            <a:pPr marL="0" indent="0">
              <a:buClr>
                <a:schemeClr val="dk1"/>
              </a:buClr>
              <a:buNone/>
            </a:pPr>
            <a:r>
              <a:rPr lang="de" dirty="0">
                <a:solidFill>
                  <a:schemeClr val="dk1"/>
                </a:solidFill>
              </a:rPr>
              <a:t>1,5 Millarden ha / 8 Millarden Einwohner = 0,185 ha / E.</a:t>
            </a:r>
          </a:p>
          <a:p>
            <a:pPr marL="0" indent="0">
              <a:buClr>
                <a:schemeClr val="dk1"/>
              </a:buClr>
              <a:buNone/>
            </a:pPr>
            <a:endParaRPr lang="de" dirty="0">
              <a:solidFill>
                <a:schemeClr val="dk1"/>
              </a:solidFill>
            </a:endParaRPr>
          </a:p>
          <a:p>
            <a:pPr marL="171450" indent="-171450">
              <a:buClr>
                <a:schemeClr val="dk1"/>
              </a:buClr>
            </a:pPr>
            <a:r>
              <a:rPr lang="de" dirty="0">
                <a:solidFill>
                  <a:schemeClr val="dk1"/>
                </a:solidFill>
              </a:rPr>
              <a:t>Verantwortung übernehmen für 2000 m²</a:t>
            </a:r>
          </a:p>
          <a:p>
            <a:pPr marL="171450" indent="-171450">
              <a:buClr>
                <a:schemeClr val="dk1"/>
              </a:buClr>
            </a:pPr>
            <a:r>
              <a:rPr lang="de" dirty="0">
                <a:solidFill>
                  <a:schemeClr val="dk1"/>
                </a:solidFill>
              </a:rPr>
              <a:t>Aus Spekulation raus</a:t>
            </a:r>
          </a:p>
          <a:p>
            <a:pPr marL="171450" indent="-171450">
              <a:buClr>
                <a:schemeClr val="dk1"/>
              </a:buClr>
            </a:pPr>
            <a:endParaRPr lang="de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de" dirty="0">
                <a:solidFill>
                  <a:schemeClr val="dk1"/>
                </a:solidFill>
              </a:rPr>
              <a:t>Mein / Unser Argument für Beitritt</a:t>
            </a:r>
          </a:p>
          <a:p>
            <a:pPr marL="0" indent="0">
              <a:buClr>
                <a:schemeClr val="dk1"/>
              </a:buClr>
              <a:buNone/>
            </a:pPr>
            <a:endParaRPr lang="de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de" b="1" dirty="0">
                <a:solidFill>
                  <a:schemeClr val="dk1"/>
                </a:solidFill>
              </a:rPr>
              <a:t>Ökologische Rendite = Enkeltauglich</a:t>
            </a:r>
          </a:p>
          <a:p>
            <a:pPr marL="171450" indent="-171450">
              <a:buClr>
                <a:schemeClr val="dk1"/>
              </a:buClr>
            </a:pPr>
            <a:endParaRPr lang="de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96f84ee2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1196f84ee21_0_5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Kulturland seit 2014 gewachsen: </a:t>
            </a:r>
          </a:p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 </a:t>
            </a:r>
          </a:p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Das Team (Hitzacker, dezentral im Bundesgebiet)</a:t>
            </a:r>
          </a:p>
          <a:p>
            <a:pPr marL="171450" indent="-171450"/>
            <a:r>
              <a:rPr lang="de" dirty="0">
                <a:solidFill>
                  <a:schemeClr val="dk1"/>
                </a:solidFill>
              </a:rPr>
              <a:t>5 Stellen auf 8 Personen viele Teilzeit)</a:t>
            </a:r>
          </a:p>
          <a:p>
            <a:pPr marL="171450" indent="-171450"/>
            <a:r>
              <a:rPr lang="de" dirty="0">
                <a:solidFill>
                  <a:schemeClr val="dk1"/>
                </a:solidFill>
              </a:rPr>
              <a:t>Praktikant*innen, Ehrenamtliche</a:t>
            </a:r>
          </a:p>
          <a:p>
            <a:pPr marL="0" indent="0">
              <a:buNone/>
            </a:pPr>
            <a:endParaRPr lang="d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96f84ee2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1196f84ee21_0_11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74428" marR="161011" indent="0">
              <a:lnSpc>
                <a:spcPct val="115000"/>
              </a:lnSpc>
              <a:buSzPts val="1000"/>
              <a:buNone/>
            </a:pPr>
            <a:r>
              <a:rPr lang="de" dirty="0"/>
              <a:t>Verweis auf Webseite (</a:t>
            </a:r>
            <a:r>
              <a:rPr lang="de" u="sng" dirty="0">
                <a:solidFill>
                  <a:schemeClr val="hlink"/>
                </a:solidFill>
                <a:hlinkClick r:id="rId3"/>
              </a:rPr>
              <a:t>https://www.kulturland.de/</a:t>
            </a:r>
            <a:r>
              <a:rPr lang="de" dirty="0"/>
              <a:t>)</a:t>
            </a:r>
          </a:p>
          <a:p>
            <a:pPr marL="174428" marR="161011" indent="0">
              <a:lnSpc>
                <a:spcPct val="115000"/>
              </a:lnSpc>
              <a:buSzPts val="1000"/>
              <a:buNone/>
            </a:pPr>
            <a:endParaRPr lang="de" dirty="0"/>
          </a:p>
          <a:p>
            <a:pPr marL="345878" marR="161011" indent="-171450">
              <a:lnSpc>
                <a:spcPct val="115000"/>
              </a:lnSpc>
              <a:buSzPts val="1000"/>
            </a:pPr>
            <a:r>
              <a:rPr lang="de" dirty="0"/>
              <a:t>Höfe mit Filmen (</a:t>
            </a:r>
            <a:r>
              <a:rPr lang="de-DE" dirty="0"/>
              <a:t>aktuelle Kampagnen)</a:t>
            </a:r>
          </a:p>
          <a:p>
            <a:pPr marL="345878" marR="161011" indent="-171450">
              <a:lnSpc>
                <a:spcPct val="115000"/>
              </a:lnSpc>
              <a:buSzPts val="1000"/>
            </a:pPr>
            <a:r>
              <a:rPr lang="de-DE" dirty="0" err="1"/>
              <a:t>Infopack</a:t>
            </a:r>
            <a:r>
              <a:rPr lang="de-DE" dirty="0"/>
              <a:t> (Wer/Wie/Was)</a:t>
            </a:r>
          </a:p>
          <a:p>
            <a:pPr marL="345878" marR="161011" indent="-171450">
              <a:lnSpc>
                <a:spcPct val="115000"/>
              </a:lnSpc>
              <a:buSzPts val="1000"/>
            </a:pPr>
            <a:r>
              <a:rPr lang="de-DE" dirty="0"/>
              <a:t>Satzung, Formulare etc.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96f84ee2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1196f84ee21_0_12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b="1" dirty="0">
                <a:solidFill>
                  <a:schemeClr val="dk1"/>
                </a:solidFill>
              </a:rPr>
              <a:t>Partnerhöfe</a:t>
            </a:r>
          </a:p>
          <a:p>
            <a:pPr marL="0" indent="0">
              <a:buNone/>
            </a:pPr>
            <a:endParaRPr lang="de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Alte Folie = 20 Höfe / Heute 33 Höfe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b="1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de-DE" dirty="0"/>
              <a:t>Nur 1 Hof in Hessen – </a:t>
            </a:r>
            <a:r>
              <a:rPr lang="de-DE" dirty="0" err="1"/>
              <a:t>Stedebach</a:t>
            </a:r>
            <a:r>
              <a:rPr lang="de-DE" dirty="0"/>
              <a:t> bei Marburg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Darum bin ich Botschafter geworden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96f84ee2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196f84ee21_0_10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de" b="1" dirty="0">
                <a:solidFill>
                  <a:schemeClr val="dk1"/>
                </a:solidFill>
              </a:rPr>
              <a:t>Kampagnenaufmachung: </a:t>
            </a:r>
          </a:p>
          <a:p>
            <a:pPr marL="0" indent="0">
              <a:buNone/>
            </a:pPr>
            <a:endParaRPr lang="de" b="1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de" dirty="0">
                <a:solidFill>
                  <a:schemeClr val="dk1"/>
                </a:solidFill>
              </a:rPr>
              <a:t>Crowdfunding-Prinzip</a:t>
            </a:r>
          </a:p>
          <a:p>
            <a:pPr marL="0" indent="0">
              <a:buNone/>
            </a:pPr>
            <a:endParaRPr lang="de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dk1"/>
                </a:solidFill>
              </a:rPr>
              <a:t>H</a:t>
            </a:r>
            <a:r>
              <a:rPr lang="de" dirty="0">
                <a:solidFill>
                  <a:schemeClr val="dk1"/>
                </a:solidFill>
              </a:rPr>
              <a:t>ier Luzernenhof (</a:t>
            </a:r>
            <a:r>
              <a:rPr lang="de" u="sng" dirty="0">
                <a:solidFill>
                  <a:schemeClr val="hlink"/>
                </a:solidFill>
                <a:hlinkClick r:id="rId3"/>
              </a:rPr>
              <a:t>Kampagnenfilm Luzernenhof</a:t>
            </a:r>
            <a:r>
              <a:rPr lang="de" dirty="0">
                <a:solidFill>
                  <a:schemeClr val="dk1"/>
                </a:solidFill>
              </a:rPr>
              <a:t>), viel Pressearbeit, Veranstaltungen etc.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1">
  <p:cSld name="TITLE_ONLY_1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DB11B"/>
              </a:buClr>
              <a:buSzPts val="2800"/>
              <a:buNone/>
              <a:defRPr>
                <a:solidFill>
                  <a:srgbClr val="8DB11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457172" y="857287"/>
            <a:ext cx="8228700" cy="29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60" y="4610054"/>
            <a:ext cx="685211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r>
              <a:rPr lang="de-DE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s://www.2000m2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 amt="17000"/>
          </a:blip>
          <a:srcRect t="5004" b="4995"/>
          <a:stretch/>
        </p:blipFill>
        <p:spPr>
          <a:xfrm>
            <a:off x="-25" y="0"/>
            <a:ext cx="914402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AC42C9-B856-36FA-7525-47217A5A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35394D-D9E4-3531-7BB0-05847A71C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1562"/>
            <a:ext cx="9144000" cy="2688354"/>
          </a:xfrm>
          <a:prstGeom prst="rect">
            <a:avLst/>
          </a:prstGeom>
        </p:spPr>
      </p:pic>
      <p:sp>
        <p:nvSpPr>
          <p:cNvPr id="8" name="Google Shape;208;p28">
            <a:extLst>
              <a:ext uri="{FF2B5EF4-FFF2-40B4-BE49-F238E27FC236}">
                <a16:creationId xmlns:a16="http://schemas.microsoft.com/office/drawing/2014/main" id="{3C57B737-F91A-43B8-B675-4B85727C11E1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39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l="2778" r="5529"/>
          <a:stretch/>
        </p:blipFill>
        <p:spPr>
          <a:xfrm>
            <a:off x="-25" y="0"/>
            <a:ext cx="9143975" cy="3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0" y="1486086"/>
            <a:ext cx="9144030" cy="30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5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441603" y="246611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Die erste Kampagne - der Luzernenhof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l="10895" t="7376" r="5868" b="7842"/>
          <a:stretch/>
        </p:blipFill>
        <p:spPr>
          <a:xfrm>
            <a:off x="7571850" y="277250"/>
            <a:ext cx="1223700" cy="115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7571850" y="298100"/>
            <a:ext cx="1223700" cy="11169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08;p28">
            <a:extLst>
              <a:ext uri="{FF2B5EF4-FFF2-40B4-BE49-F238E27FC236}">
                <a16:creationId xmlns:a16="http://schemas.microsoft.com/office/drawing/2014/main" id="{C4A12684-C483-4908-B5BE-1B970887CF66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 rotWithShape="1">
          <a:blip r:embed="rId3">
            <a:alphaModFix/>
          </a:blip>
          <a:srcRect r="6367"/>
          <a:stretch/>
        </p:blipFill>
        <p:spPr>
          <a:xfrm>
            <a:off x="2842394" y="21652"/>
            <a:ext cx="6243275" cy="4715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2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392426" y="451245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So funktioniert’s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329275" y="2312809"/>
            <a:ext cx="2334000" cy="1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Gemeinschaftliche Landsicherung</a:t>
            </a:r>
            <a:endParaRPr sz="21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25" y="3245650"/>
            <a:ext cx="2312694" cy="1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8;p28">
            <a:extLst>
              <a:ext uri="{FF2B5EF4-FFF2-40B4-BE49-F238E27FC236}">
                <a16:creationId xmlns:a16="http://schemas.microsoft.com/office/drawing/2014/main" id="{60B9BDA8-C243-4D69-A2B1-C664594EF04C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/>
        </p:nvSpPr>
        <p:spPr>
          <a:xfrm>
            <a:off x="323900" y="1289450"/>
            <a:ext cx="4248000" cy="3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de" sz="18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 ...bedeutet für die Mitglieder</a:t>
            </a: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eG-Anteile à 500 €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keine Obergrenze</a:t>
            </a:r>
            <a:endParaRPr sz="17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Freiwilliges Eintrittsgeld 5% 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keine Verzinsung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ideelle statt monetäre Rendite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 Jahre Bindung, danach </a:t>
            </a:r>
            <a:br>
              <a:rPr lang="de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jährliche Kündigung möglich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bis 20 T€ sofortige Rückzahlung,</a:t>
            </a:r>
            <a:br>
              <a:rPr lang="de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darüber bis zu 3 Jahre Frist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t="-9541" b="-1017"/>
          <a:stretch/>
        </p:blipFill>
        <p:spPr>
          <a:xfrm>
            <a:off x="5607275" y="605050"/>
            <a:ext cx="1973725" cy="5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4044300" y="1289450"/>
            <a:ext cx="5099700" cy="3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de" sz="1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de" sz="19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...bedeutet für die</a:t>
            </a:r>
            <a:r>
              <a:rPr lang="de" sz="18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Bauern*Bäuerinnen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dauerhafter Pachtvertrag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leistbare Pachthöhe 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Voraussetzungen sind: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Ökolandbau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10% Naturschutz  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273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regionale Einbindung</a:t>
            </a:r>
            <a:endParaRPr sz="13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0" marR="0" lvl="2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Noto Sans Symbols"/>
              <a:buChar char="●"/>
            </a:pP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Hilfe beim Einwerben von </a:t>
            </a:r>
            <a:br>
              <a:rPr lang="de" sz="13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Genoss:innen; Öffentlichkeitsarbeit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3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3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392425" y="451250"/>
            <a:ext cx="470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Die Genossenschaft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8;p28">
            <a:extLst>
              <a:ext uri="{FF2B5EF4-FFF2-40B4-BE49-F238E27FC236}">
                <a16:creationId xmlns:a16="http://schemas.microsoft.com/office/drawing/2014/main" id="{B3AEDF2C-210C-46CA-9C48-EC214D009338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392425" y="451250"/>
            <a:ext cx="470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Solidarischer Höfebeitrag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738475" y="1239625"/>
            <a:ext cx="47052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de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Bieterrunde (Ende 2020 durchgeführt, Budget in der 1. Runde erreicht)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de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250€ pro Hektar (ca. 1% des Kaufpreis, Richtwert: min. jedoch 150 € pro Hektar) - so können wir kostendeckend arbeiten. 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de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Die tatsächliche Höhe des Beitrags kann jeder Hof jedoch im Rahmen eines Bieterverfahrens selbst bestimmen. 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de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Höfe haben Freiheit  den Beitrag auszusetzen, wenn sie ein schwieriges Jahr gehabt haben</a:t>
            </a:r>
            <a:endParaRPr sz="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4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l="12296"/>
          <a:stretch/>
        </p:blipFill>
        <p:spPr>
          <a:xfrm>
            <a:off x="5443675" y="1380731"/>
            <a:ext cx="3588326" cy="272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8;p28">
            <a:extLst>
              <a:ext uri="{FF2B5EF4-FFF2-40B4-BE49-F238E27FC236}">
                <a16:creationId xmlns:a16="http://schemas.microsoft.com/office/drawing/2014/main" id="{9DB13610-2158-4119-83FA-65A31EB6A1D5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⌾ Hanfer Hof ">
            <a:hlinkClick r:id="" action="ppaction://media"/>
            <a:extLst>
              <a:ext uri="{FF2B5EF4-FFF2-40B4-BE49-F238E27FC236}">
                <a16:creationId xmlns:a16="http://schemas.microsoft.com/office/drawing/2014/main" id="{1FD186DE-4B8D-758E-062E-56889D151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44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 amt="17000"/>
          </a:blip>
          <a:srcRect t="5004" b="4995"/>
          <a:stretch/>
        </p:blipFill>
        <p:spPr>
          <a:xfrm>
            <a:off x="-25" y="0"/>
            <a:ext cx="914402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2879725" y="2102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" dirty="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Haben Sie noch Fragen?</a:t>
            </a:r>
            <a:endParaRPr dirty="0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/>
          <p:nvPr/>
        </p:nvSpPr>
        <p:spPr>
          <a:xfrm rot="2426">
            <a:off x="-184999" y="2148225"/>
            <a:ext cx="2976001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8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4294967295"/>
          </p:nvPr>
        </p:nvSpPr>
        <p:spPr>
          <a:xfrm>
            <a:off x="2879713" y="4197313"/>
            <a:ext cx="33846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" sz="1400" b="1">
                <a:solidFill>
                  <a:srgbClr val="818682"/>
                </a:solidFill>
              </a:rPr>
              <a:t>www.kulturland.de</a:t>
            </a:r>
            <a:endParaRPr sz="1400" b="1">
              <a:solidFill>
                <a:srgbClr val="818682"/>
              </a:solidFill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3250" y="3219525"/>
            <a:ext cx="3057526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8;p28">
            <a:extLst>
              <a:ext uri="{FF2B5EF4-FFF2-40B4-BE49-F238E27FC236}">
                <a16:creationId xmlns:a16="http://schemas.microsoft.com/office/drawing/2014/main" id="{9FD10751-C0AB-4F38-B028-ADA3684ED9E7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lturland Info-Clip">
            <a:hlinkClick r:id="" action="ppaction://media"/>
            <a:extLst>
              <a:ext uri="{FF2B5EF4-FFF2-40B4-BE49-F238E27FC236}">
                <a16:creationId xmlns:a16="http://schemas.microsoft.com/office/drawing/2014/main" id="{AC44808E-9523-CAD9-8D3C-23106B71A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2864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7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/>
          <p:nvPr/>
        </p:nvSpPr>
        <p:spPr>
          <a:xfrm>
            <a:off x="392426" y="451245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Bodenpreisentwicklung in ausgewählten Bundesländern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7"/>
          <p:cNvSpPr txBox="1"/>
          <p:nvPr/>
        </p:nvSpPr>
        <p:spPr>
          <a:xfrm rot="-5400000">
            <a:off x="6525725" y="3078450"/>
            <a:ext cx="296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rgbClr val="818682"/>
                </a:solidFill>
                <a:latin typeface="Calibri"/>
                <a:ea typeface="Calibri"/>
                <a:cs typeface="Calibri"/>
                <a:sym typeface="Calibri"/>
              </a:rPr>
              <a:t>Quelle: Statistisches Bundesamt</a:t>
            </a:r>
            <a:endParaRPr sz="110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 rotWithShape="1">
          <a:blip r:embed="rId4">
            <a:alphaModFix/>
          </a:blip>
          <a:srcRect l="916" t="2663" r="1560" b="1852"/>
          <a:stretch/>
        </p:blipFill>
        <p:spPr>
          <a:xfrm>
            <a:off x="1472241" y="1137050"/>
            <a:ext cx="6405533" cy="35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8;p28">
            <a:extLst>
              <a:ext uri="{FF2B5EF4-FFF2-40B4-BE49-F238E27FC236}">
                <a16:creationId xmlns:a16="http://schemas.microsoft.com/office/drawing/2014/main" id="{7465CDE5-174E-4DF4-A752-B212343496D7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738475" y="1239625"/>
            <a:ext cx="7517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●"/>
            </a:pPr>
            <a:r>
              <a:rPr lang="de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Startprojekt: Heggelbach 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●"/>
            </a:pPr>
            <a:r>
              <a:rPr lang="de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Land für Biohöfe, regionale Lebensmittelversorgung, Ernährungssouveränität und Artenvielfalt sichern 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●"/>
            </a:pPr>
            <a:r>
              <a:rPr lang="de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Partnerschaft zwischen Bürgerinnen und Bauern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de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denn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392426" y="451245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" sz="280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Gründungsimpuls der Kulturland eG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8"/>
          <p:cNvSpPr/>
          <p:nvPr/>
        </p:nvSpPr>
        <p:spPr>
          <a:xfrm>
            <a:off x="738475" y="2958900"/>
            <a:ext cx="75174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Boden ist keine Ware, er ist Lebensgrundlage!</a:t>
            </a:r>
            <a:endParaRPr sz="21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675" y="3670175"/>
            <a:ext cx="5000099" cy="2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8;p28">
            <a:extLst>
              <a:ext uri="{FF2B5EF4-FFF2-40B4-BE49-F238E27FC236}">
                <a16:creationId xmlns:a16="http://schemas.microsoft.com/office/drawing/2014/main" id="{06A34B9C-6A7F-40E8-AB65-2DADACD1A005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9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392425" y="451250"/>
            <a:ext cx="87744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Die</a:t>
            </a: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 Vision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25" y="2554025"/>
            <a:ext cx="2992500" cy="1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Eine neue Allmende!</a:t>
            </a:r>
            <a:endParaRPr sz="21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25" y="3321850"/>
            <a:ext cx="2312694" cy="1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3100" y="726600"/>
            <a:ext cx="6793725" cy="41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8;p28">
            <a:extLst>
              <a:ext uri="{FF2B5EF4-FFF2-40B4-BE49-F238E27FC236}">
                <a16:creationId xmlns:a16="http://schemas.microsoft.com/office/drawing/2014/main" id="{1092E736-DD04-4B4F-9C45-15517CDDA07F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t="4648" r="2229" b="6478"/>
          <a:stretch/>
        </p:blipFill>
        <p:spPr>
          <a:xfrm>
            <a:off x="4111250" y="247400"/>
            <a:ext cx="4920750" cy="457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 rot="-5400000">
            <a:off x="7476050" y="2555050"/>
            <a:ext cx="27936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Grafik: Weltacker von </a:t>
            </a:r>
            <a:r>
              <a:rPr lang="de" sz="1100" b="1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www.2000m2.eu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0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259025" y="581275"/>
            <a:ext cx="3681900" cy="4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Auf jede/n Bundesbürger/in, groß und klein, kommen 2.000 qm Landwirtschaftsfläche: </a:t>
            </a:r>
            <a:endParaRPr sz="2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Genau so viel braucht es für eine gesunde, ausgewogene Ernährung. </a:t>
            </a:r>
            <a:endParaRPr sz="21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0"/>
          <p:cNvSpPr/>
          <p:nvPr/>
        </p:nvSpPr>
        <p:spPr>
          <a:xfrm rot="2337">
            <a:off x="-182420" y="1028350"/>
            <a:ext cx="441300" cy="288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/>
          <p:nvPr/>
        </p:nvSpPr>
        <p:spPr>
          <a:xfrm rot="2337">
            <a:off x="-182420" y="3102400"/>
            <a:ext cx="441300" cy="288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8;p28">
            <a:extLst>
              <a:ext uri="{FF2B5EF4-FFF2-40B4-BE49-F238E27FC236}">
                <a16:creationId xmlns:a16="http://schemas.microsoft.com/office/drawing/2014/main" id="{AAF5B3A4-4437-4181-A6AF-8C49F232A4A8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l="7693" r="4778" b="2439"/>
          <a:stretch/>
        </p:blipFill>
        <p:spPr>
          <a:xfrm>
            <a:off x="3610950" y="211300"/>
            <a:ext cx="5311025" cy="438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392426" y="451245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Das Team dahinter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222025" y="1295150"/>
            <a:ext cx="33888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Genossenschaft 2014 gegründet.</a:t>
            </a:r>
            <a:endParaRPr sz="19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Inzwischen besteht </a:t>
            </a:r>
            <a:r>
              <a:rPr lang="de" sz="1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das </a:t>
            </a: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Team aus</a:t>
            </a:r>
            <a:endParaRPr sz="19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de" sz="1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Mitarbeiter:innen für Projektbearbeitung</a:t>
            </a:r>
            <a:endParaRPr sz="19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de" sz="1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Mitarbeiterinnen für Verwaltung </a:t>
            </a:r>
            <a:r>
              <a:rPr lang="de" sz="1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&amp; Kommunikation</a:t>
            </a:r>
            <a:endParaRPr sz="19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Calibri"/>
              <a:buChar char="●"/>
            </a:pPr>
            <a:r>
              <a:rPr lang="de" sz="1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 ehrenamtl.  Aufsichtsräte</a:t>
            </a:r>
            <a:endParaRPr sz="21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8;p28">
            <a:extLst>
              <a:ext uri="{FF2B5EF4-FFF2-40B4-BE49-F238E27FC236}">
                <a16:creationId xmlns:a16="http://schemas.microsoft.com/office/drawing/2014/main" id="{D9593BF0-68F4-4998-8E41-F4CC4B89C5DE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1071575" y="2012150"/>
            <a:ext cx="434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201625" y="828919"/>
            <a:ext cx="6637898" cy="4013375"/>
          </a:xfrm>
          <a:prstGeom prst="rect">
            <a:avLst/>
          </a:prstGeom>
        </p:spPr>
      </p:pic>
      <p:sp>
        <p:nvSpPr>
          <p:cNvPr id="181" name="Google Shape;181;p26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415430" y="167000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800" b="0" i="0" u="none" strike="noStrike" cap="none" dirty="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Crowd-Funding Portal der Kulturland-Genossenschaft</a:t>
            </a:r>
            <a:endParaRPr sz="2800" b="0" i="0" u="none" strike="noStrike" cap="none" dirty="0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2E948F-C081-4DF2-848E-3A2A7B8E6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051" y="4293520"/>
            <a:ext cx="5388634" cy="461806"/>
          </a:xfrm>
          <a:prstGeom prst="rect">
            <a:avLst/>
          </a:prstGeom>
        </p:spPr>
      </p:pic>
      <p:sp>
        <p:nvSpPr>
          <p:cNvPr id="16" name="Google Shape;208;p28">
            <a:extLst>
              <a:ext uri="{FF2B5EF4-FFF2-40B4-BE49-F238E27FC236}">
                <a16:creationId xmlns:a16="http://schemas.microsoft.com/office/drawing/2014/main" id="{96A1AC56-2903-406F-AA8C-5A63F0F9EB98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3963" y="-727736"/>
            <a:ext cx="4168950" cy="59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/>
          <p:nvPr/>
        </p:nvSpPr>
        <p:spPr>
          <a:xfrm rot="10800000">
            <a:off x="13" y="5033900"/>
            <a:ext cx="9143982" cy="140238"/>
          </a:xfrm>
          <a:prstGeom prst="flowChartDocument">
            <a:avLst/>
          </a:prstGeom>
          <a:solidFill>
            <a:srgbClr val="8186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/>
          <p:nvPr/>
        </p:nvSpPr>
        <p:spPr>
          <a:xfrm rot="2337">
            <a:off x="-129513" y="553825"/>
            <a:ext cx="441300" cy="480900"/>
          </a:xfrm>
          <a:prstGeom prst="flowChartAlternateProcess">
            <a:avLst/>
          </a:prstGeom>
          <a:solidFill>
            <a:srgbClr val="8DB11B"/>
          </a:solidFill>
          <a:ln w="9525" cap="flat" cmpd="sng">
            <a:solidFill>
              <a:srgbClr val="8DB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392426" y="451245"/>
            <a:ext cx="877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" sz="280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ktuelle</a:t>
            </a:r>
            <a:r>
              <a:rPr lang="de" sz="2800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 Partner-</a:t>
            </a:r>
            <a:r>
              <a:rPr lang="de" sz="2800" b="0" i="0" u="none" strike="noStrike" cap="none">
                <a:solidFill>
                  <a:srgbClr val="8DB11B"/>
                </a:solidFill>
                <a:latin typeface="Calibri"/>
                <a:ea typeface="Calibri"/>
                <a:cs typeface="Calibri"/>
                <a:sym typeface="Calibri"/>
              </a:rPr>
              <a:t>Höfe</a:t>
            </a:r>
            <a:endParaRPr sz="2800" b="0" i="0" u="none" strike="noStrike" cap="none">
              <a:solidFill>
                <a:srgbClr val="8DB1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3150" y="4415050"/>
            <a:ext cx="618849" cy="61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8;p28">
            <a:extLst>
              <a:ext uri="{FF2B5EF4-FFF2-40B4-BE49-F238E27FC236}">
                <a16:creationId xmlns:a16="http://schemas.microsoft.com/office/drawing/2014/main" id="{0E3F2CBF-02BE-43F7-B089-314BEA763E42}"/>
              </a:ext>
            </a:extLst>
          </p:cNvPr>
          <p:cNvSpPr txBox="1">
            <a:spLocks/>
          </p:cNvSpPr>
          <p:nvPr/>
        </p:nvSpPr>
        <p:spPr>
          <a:xfrm>
            <a:off x="-30" y="4736700"/>
            <a:ext cx="5722219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rgbClr val="818682"/>
                </a:solidFill>
              </a:rPr>
              <a:t>Symposium „Lokale Ökonomie &amp; Commons“, 5./6. Mai 2023, Schader-Stiftung, Darmstadt</a:t>
            </a:r>
            <a:endParaRPr lang="de-DE" sz="1200" dirty="0">
              <a:solidFill>
                <a:srgbClr val="8186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7B3D4AAA5FFE41B7417A240B48EC1B" ma:contentTypeVersion="16" ma:contentTypeDescription="Ein neues Dokument erstellen." ma:contentTypeScope="" ma:versionID="84bff078e19a4590511c4f6fb7f204a6">
  <xsd:schema xmlns:xsd="http://www.w3.org/2001/XMLSchema" xmlns:xs="http://www.w3.org/2001/XMLSchema" xmlns:p="http://schemas.microsoft.com/office/2006/metadata/properties" xmlns:ns2="d90123df-0799-4970-8277-de40bc8ef575" xmlns:ns3="facdf916-e7e0-4d67-93e2-f8a85aeeb34a" targetNamespace="http://schemas.microsoft.com/office/2006/metadata/properties" ma:root="true" ma:fieldsID="c17964a0405511fa553c01d13b3ecbf4" ns2:_="" ns3:_="">
    <xsd:import namespace="d90123df-0799-4970-8277-de40bc8ef575"/>
    <xsd:import namespace="facdf916-e7e0-4d67-93e2-f8a85aeeb3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123df-0799-4970-8277-de40bc8ef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f7553b0-f9c8-4f98-b2ff-dd9f9764d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df916-e7e0-4d67-93e2-f8a85aeeb34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9cc745-0cee-483c-912c-051eee2a6364}" ma:internalName="TaxCatchAll" ma:showField="CatchAllData" ma:web="facdf916-e7e0-4d67-93e2-f8a85aeeb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0123df-0799-4970-8277-de40bc8ef575">
      <Terms xmlns="http://schemas.microsoft.com/office/infopath/2007/PartnerControls"/>
    </lcf76f155ced4ddcb4097134ff3c332f>
    <TaxCatchAll xmlns="facdf916-e7e0-4d67-93e2-f8a85aeeb34a" xsi:nil="true"/>
  </documentManagement>
</p:properties>
</file>

<file path=customXml/itemProps1.xml><?xml version="1.0" encoding="utf-8"?>
<ds:datastoreItem xmlns:ds="http://schemas.openxmlformats.org/officeDocument/2006/customXml" ds:itemID="{CA10AF29-DB17-49B6-A995-6821EF06CA6D}"/>
</file>

<file path=customXml/itemProps2.xml><?xml version="1.0" encoding="utf-8"?>
<ds:datastoreItem xmlns:ds="http://schemas.openxmlformats.org/officeDocument/2006/customXml" ds:itemID="{8DD94AE0-6B63-4F63-B0EF-56E41785EB85}"/>
</file>

<file path=customXml/itemProps3.xml><?xml version="1.0" encoding="utf-8"?>
<ds:datastoreItem xmlns:ds="http://schemas.openxmlformats.org/officeDocument/2006/customXml" ds:itemID="{0E4470A7-E64A-43C7-A39F-43074F2812C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Bildschirmpräsentation (16:9)</PresentationFormat>
  <Paragraphs>153</Paragraphs>
  <Slides>15</Slides>
  <Notes>13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Noto Sans Symbols</vt:lpstr>
      <vt:lpstr>Roboto</vt:lpstr>
      <vt:lpstr>Simple Light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Haben Sie noch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Kulturland eG</dc:title>
  <dc:creator>User</dc:creator>
  <cp:lastModifiedBy>praesentation</cp:lastModifiedBy>
  <cp:revision>22</cp:revision>
  <cp:lastPrinted>2023-03-06T09:01:17Z</cp:lastPrinted>
  <dcterms:modified xsi:type="dcterms:W3CDTF">2023-05-05T15:58:45Z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0x0101007E7B3D4AAA5FFE41B7417A240B48EC1B</vt:lpwstr>
  </property>
</Properties>
</file>