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3" r:id="rId3"/>
    <p:sldId id="296" r:id="rId4"/>
    <p:sldId id="321" r:id="rId5"/>
    <p:sldId id="312" r:id="rId6"/>
    <p:sldId id="310" r:id="rId7"/>
    <p:sldId id="302" r:id="rId8"/>
    <p:sldId id="299" r:id="rId9"/>
    <p:sldId id="293" r:id="rId10"/>
    <p:sldId id="263" r:id="rId11"/>
    <p:sldId id="323" r:id="rId12"/>
    <p:sldId id="322" r:id="rId13"/>
    <p:sldId id="324" r:id="rId14"/>
    <p:sldId id="325" r:id="rId15"/>
    <p:sldId id="301" r:id="rId16"/>
    <p:sldId id="292" r:id="rId17"/>
    <p:sldId id="304" r:id="rId18"/>
    <p:sldId id="332" r:id="rId19"/>
    <p:sldId id="317" r:id="rId20"/>
    <p:sldId id="330" r:id="rId21"/>
    <p:sldId id="278" r:id="rId22"/>
    <p:sldId id="320" r:id="rId23"/>
    <p:sldId id="329" r:id="rId24"/>
    <p:sldId id="331" r:id="rId25"/>
    <p:sldId id="319" r:id="rId26"/>
    <p:sldId id="272" r:id="rId27"/>
    <p:sldId id="326" r:id="rId28"/>
  </p:sldIdLst>
  <p:sldSz cx="9144000" cy="6858000" type="screen4x3"/>
  <p:notesSz cx="6834188" cy="9979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62" autoAdjust="0"/>
    <p:restoredTop sz="84219" autoAdjust="0"/>
  </p:normalViewPr>
  <p:slideViewPr>
    <p:cSldViewPr>
      <p:cViewPr>
        <p:scale>
          <a:sx n="66" d="100"/>
          <a:sy n="66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6" y="2712"/>
      </p:cViewPr>
      <p:guideLst>
        <p:guide orient="horz" pos="314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7DC966-8822-4431-9BF1-8036B74CF595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78963"/>
            <a:ext cx="29622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79FCEA-2682-4718-B052-B3960C5DD32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60810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189A389-F522-465C-A85F-79240EF9728C}" type="datetimeFigureOut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7713"/>
            <a:ext cx="4991100" cy="3743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4213" y="4740275"/>
            <a:ext cx="5467350" cy="44910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FB0D667-C332-4970-9DB8-B73494C55D2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8038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5363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48FECF-DCE1-4351-AB90-1125D54484A8}" type="slidenum">
              <a:rPr lang="de-D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DC0F4-4EC1-44D6-9C38-80605D1D3EFF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DC0F4-4EC1-44D6-9C38-80605D1D3EFF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z="140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8DC0F4-4EC1-44D6-9C38-80605D1D3EFF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3152E-C8DA-456E-B9B9-48E4A20A932F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z="1400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z="14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z="14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71913" y="9478963"/>
            <a:ext cx="2960687" cy="4984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91B0500-E774-4D6D-84B8-EE70A70A95BD}" type="slidenum">
              <a:rPr lang="de-D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sz="140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73613"/>
            <a:ext cx="5467350" cy="4491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de-DE" sz="1800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73613"/>
            <a:ext cx="5467350" cy="4491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de-DE" sz="18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73613"/>
            <a:ext cx="5467350" cy="4491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de-DE" sz="18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73613"/>
            <a:ext cx="5467350" cy="4491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de-DE" sz="18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73613"/>
            <a:ext cx="5467350" cy="4491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de-DE" sz="18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625267-8B47-46E7-80A7-61DCE7E493A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 bwMode="auto">
          <a:xfrm>
            <a:off x="681038" y="4773613"/>
            <a:ext cx="5467350" cy="4491037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5000"/>
              </a:lnSpc>
              <a:spcAft>
                <a:spcPts val="1000"/>
              </a:spcAft>
            </a:pPr>
            <a:endParaRPr lang="de-DE" sz="1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DB60F-10B3-4D9D-A36D-46E69F098E5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DB60F-10B3-4D9D-A36D-46E69F098E5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4DB60F-10B3-4D9D-A36D-46E69F098E5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" name="Foliennummernplatzhalter 3"/>
          <p:cNvSpPr txBox="1">
            <a:spLocks noGrp="1"/>
          </p:cNvSpPr>
          <p:nvPr/>
        </p:nvSpPr>
        <p:spPr>
          <a:xfrm>
            <a:off x="3871913" y="9478963"/>
            <a:ext cx="2960687" cy="498475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6485B1-DB03-4C97-8831-D6D40926DA53}" type="slidenum">
              <a:rPr lang="de-DE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AE5C03-5CB2-4773-8B9A-6A3869D8C67F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0C0D23-AB35-4981-98E6-74FCAD3B0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/>
          </a:p>
          <a:p>
            <a:pPr eaLnBrk="1" hangingPunct="1"/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99B3E-ED92-4038-975C-110726E2D56B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005B5-D07D-41F2-8E71-7A6321D566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9A79-53DE-4852-A613-01DC39B9C8C9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CD6E5-DD5C-4426-A173-C3A9E6CE50E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47937-F54D-4369-A9BA-1C3DA5976878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2AE98-BC88-4BEE-A6DB-43C0C2F1121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F1BD8-497E-4317-B457-C4A88DCF196F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15474-5A47-4319-91C1-7C8EF4F921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8A1EF-64DB-4E66-AB13-3B5C50B05B1D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0FC1-05CA-4686-ABF6-7033E927815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993E9-7E41-49F2-98C8-EB495B652DE8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A305B-9C46-4B57-860D-C37B32696D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729C-E6A5-457B-81BE-41B9268C7452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7213-2046-4C26-A9B5-CCADB2ACA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B6052-CAE2-49EF-A4B0-55E81D6E189F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DBB98-55E5-4BA6-A499-9934BC21FD7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0B8C0-E08D-44C2-8AA6-982377622C0E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1C7C4-516B-4701-92C9-76631331FD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719D3-A519-4F29-98C8-8D991C5DEDD6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005D-8592-49FA-A87D-1E1ACB0C08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9323F8-DBF2-44C0-80F4-5E05242C9A1B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79FF2-116D-45C1-AA39-9F9A9074B6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7EB979-9F48-4676-8748-50C795C229F2}" type="datetime1">
              <a:rPr lang="de-DE"/>
              <a:pPr>
                <a:defRPr/>
              </a:pPr>
              <a:t>26.03.2015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r>
              <a:rPr lang="de-DE"/>
              <a:t>Reimer/Riegraf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A54C36E-DB38-43E7-A2EA-74AB14DFD29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F57C0F-3602-430F-9364-1D89A37D4F59}" type="slidenum">
              <a:rPr lang="de-DE"/>
              <a:pPr>
                <a:defRPr/>
              </a:pPr>
              <a:t>1</a:t>
            </a:fld>
            <a:endParaRPr lang="de-DE" dirty="0"/>
          </a:p>
        </p:txBody>
      </p:sp>
      <p:sp>
        <p:nvSpPr>
          <p:cNvPr id="15362" name="Titel 1"/>
          <p:cNvSpPr>
            <a:spLocks noGrp="1"/>
          </p:cNvSpPr>
          <p:nvPr>
            <p:ph type="ctrTitle"/>
          </p:nvPr>
        </p:nvSpPr>
        <p:spPr>
          <a:xfrm>
            <a:off x="-143893" y="1916832"/>
            <a:ext cx="9396413" cy="2902818"/>
          </a:xfrm>
        </p:spPr>
        <p:txBody>
          <a:bodyPr/>
          <a:lstStyle/>
          <a:p>
            <a:pPr eaLnBrk="1" hangingPunct="1"/>
            <a:r>
              <a:rPr lang="de-DE" sz="2400" dirty="0" smtClean="0"/>
              <a:t>Care-Arrangements in Pflege-Wohn-Gemeinschaften </a:t>
            </a:r>
            <a:br>
              <a:rPr lang="de-DE" sz="2400" dirty="0" smtClean="0"/>
            </a:br>
            <a:r>
              <a:rPr lang="de-DE" sz="2400" dirty="0" smtClean="0"/>
              <a:t> </a:t>
            </a:r>
            <a:r>
              <a:rPr lang="de-DE" sz="3200" dirty="0"/>
              <a:t/>
            </a:r>
            <a:br>
              <a:rPr lang="de-DE" sz="3200" dirty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Eine geschlechtergerechte </a:t>
            </a:r>
            <a:r>
              <a:rPr lang="de-DE" sz="2000" smtClean="0"/>
              <a:t>Alternative jenseits </a:t>
            </a:r>
            <a:r>
              <a:rPr lang="de-DE" sz="2000" dirty="0" smtClean="0"/>
              <a:t>von Heimunterbringung und Familienpflege? </a:t>
            </a:r>
            <a:r>
              <a:rPr lang="de-DE" sz="3400" dirty="0" smtClean="0"/>
              <a:t/>
            </a:r>
            <a:br>
              <a:rPr lang="de-DE" sz="3400" dirty="0" smtClean="0"/>
            </a:br>
            <a:r>
              <a:rPr lang="de-DE" sz="3400" dirty="0" smtClean="0"/>
              <a:t/>
            </a:r>
            <a:br>
              <a:rPr lang="de-DE" sz="3400" dirty="0" smtClean="0"/>
            </a:br>
            <a:endParaRPr lang="de-DE" sz="2400" dirty="0" smtClean="0"/>
          </a:p>
        </p:txBody>
      </p:sp>
      <p:pic>
        <p:nvPicPr>
          <p:cNvPr id="15363" name="Grafik 3" descr="E:\Forschung\Literatur FA Wohn-Pflegegemeinsch\Formales\UPB_LOGO_RGB_12\UPB_Logo_RGB_1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57200"/>
            <a:ext cx="3095625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2138" y="6492875"/>
            <a:ext cx="2895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Romy Reimer</a:t>
            </a:r>
            <a:endParaRPr lang="de-DE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5365" name="Textfeld 5"/>
          <p:cNvSpPr txBox="1">
            <a:spLocks noChangeArrowheads="1"/>
          </p:cNvSpPr>
          <p:nvPr/>
        </p:nvSpPr>
        <p:spPr bwMode="auto">
          <a:xfrm>
            <a:off x="755650" y="4868863"/>
            <a:ext cx="2663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>
                <a:latin typeface="Calibri" pitchFamily="34" charset="0"/>
              </a:rPr>
              <a:t>Forschungsfinanzierung: </a:t>
            </a:r>
          </a:p>
        </p:txBody>
      </p:sp>
      <p:pic>
        <p:nvPicPr>
          <p:cNvPr id="15366" name="Picture 2" descr="E:\Forschung\Literatur FA Wohn-Pflegegemeinsch\Stakeholder\NRW_MIWF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376863"/>
            <a:ext cx="3240087" cy="66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feld 1"/>
          <p:cNvSpPr txBox="1">
            <a:spLocks noChangeArrowheads="1"/>
          </p:cNvSpPr>
          <p:nvPr/>
        </p:nvSpPr>
        <p:spPr bwMode="auto">
          <a:xfrm>
            <a:off x="5580063" y="4819650"/>
            <a:ext cx="3313112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de-DE" dirty="0">
                <a:latin typeface="Calibri" panose="020F0502020204030204" pitchFamily="34" charset="0"/>
              </a:rPr>
              <a:t>Projektleitung: </a:t>
            </a:r>
          </a:p>
          <a:p>
            <a:r>
              <a:rPr lang="de-DE" sz="2000" dirty="0">
                <a:latin typeface="Calibri" panose="020F0502020204030204" pitchFamily="34" charset="0"/>
              </a:rPr>
              <a:t>Prof. Birgit </a:t>
            </a:r>
            <a:r>
              <a:rPr lang="de-DE" sz="2000" dirty="0" err="1">
                <a:latin typeface="Calibri" panose="020F0502020204030204" pitchFamily="34" charset="0"/>
              </a:rPr>
              <a:t>Riegraf</a:t>
            </a:r>
            <a:endParaRPr lang="de-DE" sz="2000" dirty="0">
              <a:latin typeface="Calibri" panose="020F0502020204030204" pitchFamily="34" charset="0"/>
            </a:endParaRPr>
          </a:p>
          <a:p>
            <a:r>
              <a:rPr lang="de-DE" sz="2000" dirty="0">
                <a:latin typeface="Calibri" panose="020F0502020204030204" pitchFamily="34" charset="0"/>
              </a:rPr>
              <a:t>Dr. Romy Reimer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88995"/>
            <a:ext cx="6192688" cy="603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538D5-BF6D-430D-B587-FC3D630BCDED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 </a:t>
            </a:r>
            <a:endParaRPr lang="de-DE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99440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4"/>
          <p:cNvSpPr txBox="1">
            <a:spLocks/>
          </p:cNvSpPr>
          <p:nvPr/>
        </p:nvSpPr>
        <p:spPr bwMode="auto">
          <a:xfrm>
            <a:off x="-52388" y="-171400"/>
            <a:ext cx="90884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395288" y="188913"/>
            <a:ext cx="498905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dirty="0" smtClean="0">
                <a:latin typeface="Calibri" pitchFamily="34" charset="0"/>
              </a:rPr>
              <a:t>3.1 Neue </a:t>
            </a:r>
            <a:r>
              <a:rPr lang="de-DE" sz="2200" dirty="0">
                <a:latin typeface="Calibri" pitchFamily="34" charset="0"/>
              </a:rPr>
              <a:t>und veränderte Zuständigkeiten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9440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89077"/>
            <a:ext cx="6912768" cy="54359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538D5-BF6D-430D-B587-FC3D630BCDED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 </a:t>
            </a:r>
            <a:endParaRPr lang="de-DE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Titel 4"/>
          <p:cNvSpPr txBox="1">
            <a:spLocks/>
          </p:cNvSpPr>
          <p:nvPr/>
        </p:nvSpPr>
        <p:spPr bwMode="auto">
          <a:xfrm>
            <a:off x="-52388" y="-171400"/>
            <a:ext cx="90884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395288" y="188913"/>
            <a:ext cx="504676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dirty="0" smtClean="0">
                <a:latin typeface="Calibri" pitchFamily="34" charset="0"/>
              </a:rPr>
              <a:t>3.1 Neue </a:t>
            </a:r>
            <a:r>
              <a:rPr lang="de-DE" sz="2200" dirty="0">
                <a:latin typeface="Calibri" pitchFamily="34" charset="0"/>
              </a:rPr>
              <a:t>und veränderte Zuständigkeiten </a:t>
            </a:r>
          </a:p>
        </p:txBody>
      </p:sp>
    </p:spTree>
    <p:extLst>
      <p:ext uri="{BB962C8B-B14F-4D97-AF65-F5344CB8AC3E}">
        <p14:creationId xmlns:p14="http://schemas.microsoft.com/office/powerpoint/2010/main" val="6767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0538D5-BF6D-430D-B587-FC3D630BCDED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08100"/>
            <a:ext cx="8229600" cy="48577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DE" dirty="0" smtClean="0"/>
              <a:t> </a:t>
            </a:r>
            <a:endParaRPr lang="de-DE" sz="2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519863"/>
            <a:ext cx="2895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9440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el 4"/>
          <p:cNvSpPr txBox="1">
            <a:spLocks/>
          </p:cNvSpPr>
          <p:nvPr/>
        </p:nvSpPr>
        <p:spPr bwMode="auto">
          <a:xfrm>
            <a:off x="-52388" y="-171400"/>
            <a:ext cx="908843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395288" y="188913"/>
            <a:ext cx="498264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200" dirty="0" smtClean="0">
                <a:latin typeface="Calibri" pitchFamily="34" charset="0"/>
              </a:rPr>
              <a:t>3.1 Neue </a:t>
            </a:r>
            <a:r>
              <a:rPr lang="de-DE" sz="2200" dirty="0">
                <a:latin typeface="Calibri" pitchFamily="34" charset="0"/>
              </a:rPr>
              <a:t>und veränderte Zuständigkeiten 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5"/>
            <a:ext cx="7503204" cy="567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6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86D3D-C3D1-41B6-96E6-7D73021ABC56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611188" y="404813"/>
            <a:ext cx="6309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Calibri" pitchFamily="34" charset="0"/>
              </a:rPr>
              <a:t>3.1 Neue </a:t>
            </a:r>
            <a:r>
              <a:rPr lang="de-DE" sz="2800" dirty="0">
                <a:latin typeface="Calibri" pitchFamily="34" charset="0"/>
              </a:rPr>
              <a:t>und veränderte Zuständigkeiten 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0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/>
              <a:t>Care-Arrangements in Pflege-Wohn-Gemeinschaften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95" y="1772816"/>
            <a:ext cx="6262201" cy="3077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16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86D3D-C3D1-41B6-96E6-7D73021ABC56}" type="slidenum">
              <a:rPr lang="de-DE"/>
              <a:pPr>
                <a:defRPr/>
              </a:pPr>
              <a:t>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611188" y="404813"/>
            <a:ext cx="6309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Calibri" pitchFamily="34" charset="0"/>
              </a:rPr>
              <a:t>3.1 Neue </a:t>
            </a:r>
            <a:r>
              <a:rPr lang="de-DE" sz="2800" dirty="0">
                <a:latin typeface="Calibri" pitchFamily="34" charset="0"/>
              </a:rPr>
              <a:t>und veränderte Zuständigkeiten 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0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/>
              <a:t>Care-Arrangements in Pflege-Wohn-Gemeinschaften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4" y="1268760"/>
            <a:ext cx="7638870" cy="4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BB4BE5-D679-4D56-B176-8F8ED5B2FF8F}" type="slidenum">
              <a:rPr lang="de-DE"/>
              <a:pPr>
                <a:defRPr/>
              </a:pPr>
              <a:t>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58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5876925"/>
            <a:ext cx="2520950" cy="819150"/>
          </a:xfrm>
        </p:spPr>
      </p:pic>
      <p:sp>
        <p:nvSpPr>
          <p:cNvPr id="32773" name="Textfeld 4"/>
          <p:cNvSpPr txBox="1">
            <a:spLocks noChangeArrowheads="1"/>
          </p:cNvSpPr>
          <p:nvPr/>
        </p:nvSpPr>
        <p:spPr bwMode="auto">
          <a:xfrm>
            <a:off x="539750" y="765175"/>
            <a:ext cx="8135938" cy="99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de-DE" altLang="zh-CN" sz="2400" dirty="0">
              <a:latin typeface="Calibri" pitchFamily="34" charset="0"/>
            </a:endParaRPr>
          </a:p>
          <a:p>
            <a:pPr marL="342900" indent="-342900"/>
            <a:endParaRPr lang="de-DE" altLang="zh-CN" sz="1050" u="sng" dirty="0" smtClean="0">
              <a:latin typeface="Calibri" pitchFamily="34" charset="0"/>
            </a:endParaRPr>
          </a:p>
          <a:p>
            <a:pPr marL="342900" indent="-342900"/>
            <a:endParaRPr lang="de-DE" sz="2400" dirty="0">
              <a:latin typeface="Calibri" panose="020F0502020204030204" pitchFamily="34" charset="0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61913" y="-26988"/>
            <a:ext cx="9196387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468313" y="404813"/>
            <a:ext cx="6309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Calibri" pitchFamily="34" charset="0"/>
              </a:rPr>
              <a:t>3.1 Neue </a:t>
            </a:r>
            <a:r>
              <a:rPr lang="de-DE" sz="2800" dirty="0">
                <a:latin typeface="Calibri" pitchFamily="34" charset="0"/>
              </a:rPr>
              <a:t>und veränderte Zuständigkeiten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46" y="1143477"/>
            <a:ext cx="7517754" cy="5106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588224" y="1143477"/>
            <a:ext cx="1584176" cy="4013715"/>
          </a:xfrm>
          <a:prstGeom prst="rect">
            <a:avLst/>
          </a:prstGeom>
          <a:noFill/>
          <a:ln w="476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88125" y="6453336"/>
            <a:ext cx="2133600" cy="365125"/>
          </a:xfrm>
        </p:spPr>
        <p:txBody>
          <a:bodyPr/>
          <a:lstStyle/>
          <a:p>
            <a:pPr>
              <a:defRPr/>
            </a:pPr>
            <a:fld id="{91D076A0-20B6-451D-AEEF-FB875FCFB4C9}" type="slidenum">
              <a:rPr lang="de-DE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2138" y="6453336"/>
            <a:ext cx="2895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28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lipse 7"/>
          <p:cNvSpPr/>
          <p:nvPr/>
        </p:nvSpPr>
        <p:spPr>
          <a:xfrm>
            <a:off x="1835150" y="1963664"/>
            <a:ext cx="649288" cy="646113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Plus 8"/>
          <p:cNvSpPr/>
          <p:nvPr/>
        </p:nvSpPr>
        <p:spPr>
          <a:xfrm>
            <a:off x="1822450" y="2536752"/>
            <a:ext cx="661988" cy="795337"/>
          </a:xfrm>
          <a:prstGeom prst="mathPlus">
            <a:avLst>
              <a:gd name="adj1" fmla="val 19626"/>
            </a:avLst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Ellipse 9"/>
          <p:cNvSpPr/>
          <p:nvPr/>
        </p:nvSpPr>
        <p:spPr>
          <a:xfrm>
            <a:off x="2916238" y="1241352"/>
            <a:ext cx="3084512" cy="2924175"/>
          </a:xfrm>
          <a:prstGeom prst="ellipse">
            <a:avLst/>
          </a:prstGeom>
          <a:solidFill>
            <a:schemeClr val="bg1">
              <a:lumMod val="95000"/>
            </a:schemeClr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>
                <a:latin typeface="Calibri"/>
                <a:ea typeface="Calibri"/>
                <a:cs typeface="Times New Roman"/>
              </a:rPr>
              <a:t>Öffentlicher Bereich</a:t>
            </a:r>
            <a:endParaRPr lang="de-DE" sz="11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468313" y="1241352"/>
            <a:ext cx="2951162" cy="292417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>
                <a:ea typeface="Calibri"/>
                <a:cs typeface="Times New Roman"/>
              </a:rPr>
              <a:t>Privater Bereich</a:t>
            </a:r>
            <a:endParaRPr lang="de-DE" sz="1100">
              <a:ea typeface="Calibri"/>
              <a:cs typeface="Times New Roman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71500" y="2104952"/>
            <a:ext cx="995363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>
                <a:ea typeface="Calibri"/>
                <a:cs typeface="Times New Roman"/>
              </a:rPr>
              <a:t>Empathie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68313" y="2825677"/>
            <a:ext cx="1223962" cy="31908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>
                <a:ea typeface="Calibri"/>
                <a:cs typeface="Times New Roman"/>
              </a:rPr>
              <a:t>Zuwendung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1600200" y="1419152"/>
            <a:ext cx="1362075" cy="39846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de-DE"/>
            </a:defPPr>
            <a:lvl1pPr>
              <a:lnSpc>
                <a:spcPct val="115000"/>
              </a:lnSpc>
              <a:spcAft>
                <a:spcPts val="1000"/>
              </a:spcAft>
              <a:defRPr sz="1600">
                <a:effectLst/>
                <a:ea typeface="Calibri"/>
                <a:cs typeface="Times New Roman"/>
              </a:defRPr>
            </a:lvl1pPr>
          </a:lstStyle>
          <a:p>
            <a:pPr>
              <a:defRPr/>
            </a:pPr>
            <a:r>
              <a:rPr lang="de-DE" dirty="0"/>
              <a:t>Emotionalität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862013" y="3401939"/>
            <a:ext cx="2054225" cy="3175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de-DE"/>
            </a:defPPr>
            <a:lvl1pPr>
              <a:lnSpc>
                <a:spcPct val="115000"/>
              </a:lnSpc>
              <a:spcAft>
                <a:spcPts val="1000"/>
              </a:spcAft>
              <a:defRPr sz="1600">
                <a:effectLst/>
                <a:ea typeface="Calibri"/>
                <a:cs typeface="Times New Roman"/>
              </a:defRPr>
            </a:lvl1pPr>
          </a:lstStyle>
          <a:p>
            <a:pPr algn="ctr">
              <a:defRPr/>
            </a:pPr>
            <a:r>
              <a:rPr lang="de-DE" dirty="0" smtClean="0"/>
              <a:t>Einfühlungsvermögen</a:t>
            </a:r>
            <a:endParaRPr lang="de-DE" dirty="0"/>
          </a:p>
        </p:txBody>
      </p:sp>
      <p:sp>
        <p:nvSpPr>
          <p:cNvPr id="16" name="Textfeld 15"/>
          <p:cNvSpPr txBox="1"/>
          <p:nvPr/>
        </p:nvSpPr>
        <p:spPr>
          <a:xfrm>
            <a:off x="3781425" y="1522339"/>
            <a:ext cx="971550" cy="30480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>
                <a:ea typeface="Calibri"/>
                <a:cs typeface="Times New Roman"/>
              </a:rPr>
              <a:t>Egoismus</a:t>
            </a:r>
          </a:p>
        </p:txBody>
      </p:sp>
      <p:sp>
        <p:nvSpPr>
          <p:cNvPr id="17" name="Textfeld 9"/>
          <p:cNvSpPr txBox="1"/>
          <p:nvPr/>
        </p:nvSpPr>
        <p:spPr>
          <a:xfrm>
            <a:off x="4746625" y="1992239"/>
            <a:ext cx="1195388" cy="376238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de-DE"/>
            </a:defPPr>
            <a:lvl1pPr>
              <a:lnSpc>
                <a:spcPct val="115000"/>
              </a:lnSpc>
              <a:spcAft>
                <a:spcPts val="1000"/>
              </a:spcAft>
              <a:defRPr sz="1600">
                <a:effectLst/>
                <a:ea typeface="Calibri"/>
                <a:cs typeface="Times New Roman"/>
              </a:defRPr>
            </a:lvl1pPr>
          </a:lstStyle>
          <a:p>
            <a:pPr algn="ctr">
              <a:defRPr/>
            </a:pPr>
            <a:r>
              <a:rPr lang="de-DE" dirty="0"/>
              <a:t>Konkurrenz</a:t>
            </a:r>
          </a:p>
        </p:txBody>
      </p:sp>
      <p:sp>
        <p:nvSpPr>
          <p:cNvPr id="18" name="Textfeld 10"/>
          <p:cNvSpPr txBox="1"/>
          <p:nvPr/>
        </p:nvSpPr>
        <p:spPr>
          <a:xfrm>
            <a:off x="3468688" y="3471789"/>
            <a:ext cx="1230312" cy="3619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>
                <a:ea typeface="Calibri"/>
                <a:cs typeface="Times New Roman"/>
              </a:rPr>
              <a:t>Rationalität</a:t>
            </a:r>
          </a:p>
        </p:txBody>
      </p:sp>
      <p:sp>
        <p:nvSpPr>
          <p:cNvPr id="19" name="Textfeld 11"/>
          <p:cNvSpPr txBox="1"/>
          <p:nvPr/>
        </p:nvSpPr>
        <p:spPr>
          <a:xfrm>
            <a:off x="4600575" y="2968552"/>
            <a:ext cx="1366838" cy="3524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de-DE" sz="1600" dirty="0">
                <a:ea typeface="Calibri"/>
                <a:cs typeface="Times New Roman"/>
              </a:rPr>
              <a:t>Funktionalität</a:t>
            </a:r>
          </a:p>
        </p:txBody>
      </p:sp>
      <p:cxnSp>
        <p:nvCxnSpPr>
          <p:cNvPr id="20" name="Gerade Verbindung 19"/>
          <p:cNvCxnSpPr/>
          <p:nvPr/>
        </p:nvCxnSpPr>
        <p:spPr>
          <a:xfrm flipH="1">
            <a:off x="3190875" y="3103489"/>
            <a:ext cx="4763" cy="1233488"/>
          </a:xfrm>
          <a:prstGeom prst="lin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3"/>
          <p:cNvSpPr txBox="1"/>
          <p:nvPr/>
        </p:nvSpPr>
        <p:spPr>
          <a:xfrm>
            <a:off x="862013" y="4336977"/>
            <a:ext cx="8031162" cy="1900237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e-DE" sz="1600" u="sng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Pflege-WG als familienähnliche Care-Arrangements</a:t>
            </a:r>
            <a:endParaRPr lang="de-DE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emotional </a:t>
            </a:r>
            <a:r>
              <a:rPr lang="de-DE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konnotierte Sorge- und Betreuungsarbeit verlagert sich aus den Familien in den öffentlichen Bereich </a:t>
            </a:r>
          </a:p>
          <a:p>
            <a:pPr marL="285750" indent="-285750">
              <a:lnSpc>
                <a:spcPct val="115000"/>
              </a:lnSpc>
              <a:buFont typeface="Calibri" panose="020F0502020204030204" pitchFamily="34" charset="0"/>
              <a:buChar char="→"/>
            </a:pPr>
            <a:r>
              <a:rPr lang="de-DE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wird </a:t>
            </a:r>
            <a:r>
              <a:rPr lang="de-DE" sz="16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dort Gegenstand des praktischen Berufsverständnisses des Pflege- und </a:t>
            </a:r>
            <a:r>
              <a:rPr lang="de-DE" sz="16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Betreuungspersonals</a:t>
            </a:r>
            <a:endParaRPr lang="de-DE" sz="16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5288" y="260648"/>
            <a:ext cx="806514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Calibri" pitchFamily="34" charset="0"/>
              </a:rPr>
              <a:t>3.1  </a:t>
            </a:r>
            <a:r>
              <a:rPr lang="de-DE" sz="2800" dirty="0">
                <a:latin typeface="Calibri" pitchFamily="34" charset="0"/>
              </a:rPr>
              <a:t>Neue und veränderte Zuständigkeiten </a:t>
            </a:r>
          </a:p>
        </p:txBody>
      </p:sp>
      <p:sp>
        <p:nvSpPr>
          <p:cNvPr id="24" name="Ellipse 23"/>
          <p:cNvSpPr/>
          <p:nvPr/>
        </p:nvSpPr>
        <p:spPr>
          <a:xfrm>
            <a:off x="3781425" y="1960489"/>
            <a:ext cx="647700" cy="646113"/>
          </a:xfrm>
          <a:prstGeom prst="ellipse">
            <a:avLst/>
          </a:prstGeom>
          <a:noFill/>
          <a:ln w="222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5" name="Gerade Verbindung mit Pfeil 24"/>
          <p:cNvCxnSpPr/>
          <p:nvPr/>
        </p:nvCxnSpPr>
        <p:spPr>
          <a:xfrm flipV="1">
            <a:off x="4373563" y="1960489"/>
            <a:ext cx="227012" cy="165100"/>
          </a:xfrm>
          <a:prstGeom prst="straightConnector1">
            <a:avLst/>
          </a:prstGeom>
          <a:ln w="28575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2987675" y="2033514"/>
            <a:ext cx="290513" cy="3476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 flipV="1">
            <a:off x="2957513" y="2282752"/>
            <a:ext cx="390525" cy="452437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>
          <a:xfrm flipV="1">
            <a:off x="3067050" y="2927277"/>
            <a:ext cx="333375" cy="35242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>
          <a:xfrm flipV="1">
            <a:off x="3005138" y="2666927"/>
            <a:ext cx="414337" cy="442912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/>
          <p:cNvCxnSpPr/>
          <p:nvPr/>
        </p:nvCxnSpPr>
        <p:spPr>
          <a:xfrm flipV="1">
            <a:off x="2986088" y="2446264"/>
            <a:ext cx="409575" cy="44926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itel 4"/>
          <p:cNvSpPr txBox="1">
            <a:spLocks/>
          </p:cNvSpPr>
          <p:nvPr/>
        </p:nvSpPr>
        <p:spPr bwMode="auto">
          <a:xfrm>
            <a:off x="-68263" y="-99392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83313" y="1144860"/>
            <a:ext cx="2925762" cy="915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de-DE" u="sng" dirty="0">
                <a:latin typeface="Calibri" pitchFamily="34" charset="0"/>
              </a:rPr>
              <a:t>Verschieben traditioneller Grenzziehungen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975E7-0670-4285-88B2-8A8B9CE86DD9}" type="slidenum">
              <a:rPr lang="de-DE"/>
              <a:pPr>
                <a:defRPr/>
              </a:pPr>
              <a:t>17</a:t>
            </a:fld>
            <a:endParaRPr lang="de-DE"/>
          </a:p>
        </p:txBody>
      </p:sp>
      <p:sp>
        <p:nvSpPr>
          <p:cNvPr id="30723" name="Inhaltsplatzhalter 5"/>
          <p:cNvSpPr>
            <a:spLocks noGrp="1"/>
          </p:cNvSpPr>
          <p:nvPr>
            <p:ph idx="1"/>
          </p:nvPr>
        </p:nvSpPr>
        <p:spPr>
          <a:xfrm>
            <a:off x="179388" y="332656"/>
            <a:ext cx="8785224" cy="5953844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 smtClean="0"/>
              <a:t>3.1 </a:t>
            </a:r>
            <a:r>
              <a:rPr lang="de-DE" sz="2600" dirty="0"/>
              <a:t>Neue und veränderte Zuständigkeiten </a:t>
            </a:r>
            <a:endParaRPr lang="de-DE" sz="2600" dirty="0" smtClean="0"/>
          </a:p>
          <a:p>
            <a:pPr marL="0" indent="0">
              <a:buNone/>
            </a:pPr>
            <a:r>
              <a:rPr lang="de-DE" sz="2100" b="1" dirty="0" smtClean="0"/>
              <a:t> </a:t>
            </a:r>
            <a:endParaRPr lang="de-DE" sz="2100" b="1" dirty="0"/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„Ja</a:t>
            </a:r>
            <a:r>
              <a:rPr lang="de-DE" sz="2000" dirty="0"/>
              <a:t>, ich meine es ist ja im Grunde </a:t>
            </a:r>
            <a:r>
              <a:rPr lang="de-DE" sz="2000" b="1" dirty="0"/>
              <a:t>wie ne große </a:t>
            </a:r>
            <a:r>
              <a:rPr lang="de-DE" sz="2000" b="1" dirty="0" smtClean="0"/>
              <a:t>Familie</a:t>
            </a:r>
            <a:r>
              <a:rPr lang="de-DE" sz="2000" dirty="0" smtClean="0"/>
              <a:t>“.</a:t>
            </a: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sz="400" dirty="0"/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„Also </a:t>
            </a:r>
            <a:r>
              <a:rPr lang="de-DE" sz="2000" dirty="0"/>
              <a:t>mich erinnert das sehr an/ an </a:t>
            </a:r>
            <a:r>
              <a:rPr lang="de-DE" sz="2000" b="1" dirty="0"/>
              <a:t>Familie</a:t>
            </a:r>
            <a:r>
              <a:rPr lang="de-DE" sz="2000" dirty="0" smtClean="0"/>
              <a:t>.“</a:t>
            </a: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sz="400" dirty="0"/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„Und </a:t>
            </a:r>
            <a:r>
              <a:rPr lang="de-DE" sz="2000" dirty="0"/>
              <a:t>das war einfach so </a:t>
            </a:r>
            <a:r>
              <a:rPr lang="de-DE" sz="2000" b="1" dirty="0"/>
              <a:t>schön familiär </a:t>
            </a:r>
            <a:r>
              <a:rPr lang="de-DE" sz="2000" dirty="0"/>
              <a:t>- und das ist auch was mir jetzt am besten gefällt - also auch diese Zusammenarbeit mit den anderen Angehörigen, das Zusammentreffen, </a:t>
            </a:r>
            <a:r>
              <a:rPr lang="de-DE" sz="2000" b="1" dirty="0"/>
              <a:t>das ist wie ne vergrößerte Familie </a:t>
            </a:r>
            <a:r>
              <a:rPr lang="de-DE" sz="2000" dirty="0"/>
              <a:t>im Grunde</a:t>
            </a:r>
            <a:r>
              <a:rPr lang="de-DE" sz="2000" dirty="0" smtClean="0"/>
              <a:t>.</a:t>
            </a: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sz="400" dirty="0"/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„Und </a:t>
            </a:r>
            <a:r>
              <a:rPr lang="de-DE" sz="2000" dirty="0"/>
              <a:t>man merkt hier </a:t>
            </a:r>
            <a:r>
              <a:rPr lang="de-DE" sz="2000" dirty="0" smtClean="0"/>
              <a:t>[…] die </a:t>
            </a:r>
            <a:r>
              <a:rPr lang="de-DE" sz="2000" dirty="0"/>
              <a:t>ist </a:t>
            </a:r>
            <a:r>
              <a:rPr lang="de-DE" sz="2000" dirty="0" smtClean="0"/>
              <a:t>ein bisschen mit eingebunden</a:t>
            </a:r>
            <a:r>
              <a:rPr lang="de-DE" sz="2000" dirty="0"/>
              <a:t>, sie ist dabei - auch wenn's manchmal nicht so klappt, </a:t>
            </a:r>
            <a:r>
              <a:rPr lang="de-DE" sz="2000" dirty="0" smtClean="0"/>
              <a:t>[…] </a:t>
            </a:r>
            <a:r>
              <a:rPr lang="de-DE" sz="2000" b="1" dirty="0" smtClean="0"/>
              <a:t>genau </a:t>
            </a:r>
            <a:r>
              <a:rPr lang="de-DE" sz="2000" b="1" dirty="0"/>
              <a:t>wie in der Familie </a:t>
            </a:r>
            <a:r>
              <a:rPr lang="de-DE" sz="2000" dirty="0"/>
              <a:t>- sie gehört irgendwo </a:t>
            </a:r>
            <a:r>
              <a:rPr lang="de-DE" sz="2000" dirty="0" smtClean="0"/>
              <a:t>dazu.“</a:t>
            </a: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sz="400" dirty="0" smtClean="0"/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„Hier </a:t>
            </a:r>
            <a:r>
              <a:rPr lang="de-DE" sz="2000" dirty="0"/>
              <a:t>ist's </a:t>
            </a:r>
            <a:r>
              <a:rPr lang="de-DE" sz="2000" b="1" dirty="0"/>
              <a:t>wie ne kleine Familie </a:t>
            </a:r>
            <a:r>
              <a:rPr lang="de-DE" sz="2000" dirty="0"/>
              <a:t>- die müssen sich </a:t>
            </a:r>
            <a:r>
              <a:rPr lang="de-DE" sz="2000" dirty="0" smtClean="0"/>
              <a:t>[…] auch </a:t>
            </a:r>
            <a:r>
              <a:rPr lang="de-DE" sz="2000" dirty="0"/>
              <a:t>erst alle </a:t>
            </a:r>
            <a:r>
              <a:rPr lang="de-DE" sz="2000" dirty="0" smtClean="0"/>
              <a:t>zusammenfinden.“</a:t>
            </a:r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de-DE" sz="400" dirty="0"/>
          </a:p>
          <a:p>
            <a:pPr eaLnBrk="1" hangingPunct="1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de-DE" sz="2000" dirty="0" smtClean="0"/>
              <a:t>„Und ich sage auch immer wieder, wenn ich hierher komme: </a:t>
            </a:r>
            <a:r>
              <a:rPr lang="de-DE" sz="2000" b="1" dirty="0" smtClean="0"/>
              <a:t>meine Familie ist größer geworden</a:t>
            </a:r>
            <a:r>
              <a:rPr lang="de-DE" sz="2000" dirty="0" smtClean="0"/>
              <a:t>, ne.“</a:t>
            </a:r>
          </a:p>
          <a:p>
            <a:pPr marL="0" indent="0">
              <a:buFont typeface="Arial" charset="0"/>
              <a:buNone/>
            </a:pPr>
            <a:r>
              <a:rPr lang="de-DE" sz="2200" dirty="0" smtClean="0"/>
              <a:t>	</a:t>
            </a:r>
          </a:p>
          <a:p>
            <a:pPr lvl="1" eaLnBrk="1" hangingPunct="1">
              <a:spcAft>
                <a:spcPts val="1000"/>
              </a:spcAft>
              <a:buFont typeface="Arial" charset="0"/>
              <a:buNone/>
            </a:pP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-52388" y="1"/>
            <a:ext cx="9196388" cy="2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975E7-0670-4285-88B2-8A8B9CE86DD9}" type="slidenum">
              <a:rPr lang="de-DE"/>
              <a:pPr>
                <a:defRPr/>
              </a:pPr>
              <a:t>18</a:t>
            </a:fld>
            <a:endParaRPr lang="de-DE"/>
          </a:p>
        </p:txBody>
      </p:sp>
      <p:sp>
        <p:nvSpPr>
          <p:cNvPr id="30723" name="Inhaltsplatzhalter 5"/>
          <p:cNvSpPr>
            <a:spLocks noGrp="1"/>
          </p:cNvSpPr>
          <p:nvPr>
            <p:ph idx="1"/>
          </p:nvPr>
        </p:nvSpPr>
        <p:spPr>
          <a:xfrm>
            <a:off x="395536" y="332656"/>
            <a:ext cx="8569076" cy="5953844"/>
          </a:xfrm>
        </p:spPr>
        <p:txBody>
          <a:bodyPr/>
          <a:lstStyle/>
          <a:p>
            <a:pPr marL="0" indent="0">
              <a:buNone/>
            </a:pPr>
            <a:endParaRPr lang="de-DE" sz="2800" dirty="0" smtClean="0"/>
          </a:p>
          <a:p>
            <a:pPr marL="0" indent="0">
              <a:buNone/>
            </a:pPr>
            <a:r>
              <a:rPr lang="de-DE" sz="2800" dirty="0" smtClean="0"/>
              <a:t>3.1 </a:t>
            </a:r>
            <a:r>
              <a:rPr lang="de-DE" sz="2800" dirty="0"/>
              <a:t>Neue und veränderte Zuständigkeiten </a:t>
            </a:r>
            <a:endParaRPr lang="de-DE" sz="2800" dirty="0" smtClean="0"/>
          </a:p>
          <a:p>
            <a:pPr marL="0" indent="0">
              <a:buNone/>
            </a:pPr>
            <a:r>
              <a:rPr lang="de-DE" sz="2100" b="1" dirty="0" smtClean="0"/>
              <a:t> </a:t>
            </a:r>
          </a:p>
          <a:p>
            <a:pPr marL="0" indent="0">
              <a:buNone/>
            </a:pPr>
            <a:endParaRPr lang="de-DE" sz="2100" b="1" dirty="0"/>
          </a:p>
          <a:p>
            <a:pPr lvl="0"/>
            <a:r>
              <a:rPr lang="de-DE" sz="2400" dirty="0" smtClean="0"/>
              <a:t>Wunsch nach persönlicher, emphatischer Betreuung</a:t>
            </a:r>
          </a:p>
          <a:p>
            <a:pPr lvl="0"/>
            <a:endParaRPr lang="de-DE" sz="2400" dirty="0" smtClean="0"/>
          </a:p>
          <a:p>
            <a:pPr lvl="0"/>
            <a:r>
              <a:rPr lang="de-DE" sz="2400" dirty="0" smtClean="0"/>
              <a:t>emotionale Zuwendung bspw. durch körperliche Gesten</a:t>
            </a:r>
          </a:p>
          <a:p>
            <a:pPr lvl="1" eaLnBrk="1" hangingPunct="1">
              <a:spcAft>
                <a:spcPts val="1000"/>
              </a:spcAft>
              <a:buFont typeface="Arial" charset="0"/>
              <a:buNone/>
            </a:pP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7" name="Titel 4"/>
          <p:cNvSpPr txBox="1">
            <a:spLocks/>
          </p:cNvSpPr>
          <p:nvPr/>
        </p:nvSpPr>
        <p:spPr bwMode="auto">
          <a:xfrm>
            <a:off x="-52388" y="1"/>
            <a:ext cx="9196388" cy="238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  <p:extLst>
      <p:ext uri="{BB962C8B-B14F-4D97-AF65-F5344CB8AC3E}">
        <p14:creationId xmlns:p14="http://schemas.microsoft.com/office/powerpoint/2010/main" val="67010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975E7-0670-4285-88B2-8A8B9CE86DD9}" type="slidenum">
              <a:rPr lang="de-DE"/>
              <a:pPr>
                <a:defRPr/>
              </a:pPr>
              <a:t>19</a:t>
            </a:fld>
            <a:endParaRPr lang="de-DE"/>
          </a:p>
        </p:txBody>
      </p:sp>
      <p:sp>
        <p:nvSpPr>
          <p:cNvPr id="30723" name="Inhaltsplatzhalter 5"/>
          <p:cNvSpPr>
            <a:spLocks noGrp="1"/>
          </p:cNvSpPr>
          <p:nvPr>
            <p:ph idx="1"/>
          </p:nvPr>
        </p:nvSpPr>
        <p:spPr>
          <a:xfrm>
            <a:off x="395535" y="620713"/>
            <a:ext cx="8748465" cy="5233987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/>
              <a:t>3.2 Veränderung des Professionalitätsverständnisses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endParaRPr lang="de-DE" sz="2000" i="1" dirty="0" smtClean="0"/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de-DE" sz="2000" i="1" dirty="0" smtClean="0"/>
              <a:t>WG-Typ 3, </a:t>
            </a:r>
            <a:r>
              <a:rPr lang="de-DE" sz="2000" i="1" dirty="0" err="1" smtClean="0"/>
              <a:t>weibl</a:t>
            </a:r>
            <a:r>
              <a:rPr lang="de-DE" sz="2000" i="1" dirty="0" smtClean="0"/>
              <a:t>. Pflegekraft</a:t>
            </a:r>
            <a:r>
              <a:rPr lang="de-DE" sz="2000" dirty="0" smtClean="0"/>
              <a:t> </a:t>
            </a:r>
            <a:endParaRPr lang="de-DE" sz="2000" dirty="0"/>
          </a:p>
          <a:p>
            <a:pPr marL="0" indent="0" eaLnBrk="1" hangingPunct="1">
              <a:lnSpc>
                <a:spcPct val="130000"/>
              </a:lnSpc>
              <a:buNone/>
            </a:pPr>
            <a:r>
              <a:rPr lang="de-DE" sz="2000" dirty="0"/>
              <a:t>"So manche Tage, wenn unsere Bewohnerin Frau N. dich so anschreit - und [...] man kann ja nur </a:t>
            </a:r>
            <a:r>
              <a:rPr lang="de-DE" sz="2000" dirty="0" smtClean="0"/>
              <a:t>erahnen, […] warum </a:t>
            </a:r>
            <a:r>
              <a:rPr lang="de-DE" sz="2000" dirty="0"/>
              <a:t>sie so schreit - und du hörst das </a:t>
            </a:r>
            <a:r>
              <a:rPr lang="de-DE" sz="2000" dirty="0" smtClean="0"/>
              <a:t>den ganzen </a:t>
            </a:r>
            <a:r>
              <a:rPr lang="de-DE" sz="2000" dirty="0"/>
              <a:t>Nachmittag, und das zwei, drei Tage lang, dann bist du auch um 21 Uhr froh, wenn du </a:t>
            </a:r>
            <a:r>
              <a:rPr lang="de-DE" sz="2000" dirty="0" err="1"/>
              <a:t>nen</a:t>
            </a:r>
            <a:r>
              <a:rPr lang="de-DE" sz="2000" dirty="0"/>
              <a:t> bisschen frische Luft draußen einatmen könntest. Also </a:t>
            </a:r>
            <a:r>
              <a:rPr lang="de-DE" sz="2000" b="1" dirty="0"/>
              <a:t>die psychische Belastung ist enorm</a:t>
            </a:r>
            <a:r>
              <a:rPr lang="de-DE" sz="2000" dirty="0"/>
              <a:t>, vor allem bei einer Alzheimer-Demenz-WG. Und hier, wir sind ja nur/das Haus ist so klein und wenn unsere Bewohnerinnen so ne Phase haben, </a:t>
            </a:r>
            <a:r>
              <a:rPr lang="de-DE" sz="2000" b="1" dirty="0"/>
              <a:t>wo es denen schlecht geht, dann geht es uns auch schlecht</a:t>
            </a:r>
            <a:r>
              <a:rPr lang="de-DE" sz="2000" dirty="0"/>
              <a:t>, weil wir müssen ja damit umgehen. Und das tagelang am Stück. Die können ja nichts dafür, klar! Aber </a:t>
            </a:r>
            <a:r>
              <a:rPr lang="de-DE" sz="2000" dirty="0" smtClean="0"/>
              <a:t>[…] </a:t>
            </a:r>
            <a:r>
              <a:rPr lang="de-DE" sz="2000" b="1" dirty="0" smtClean="0"/>
              <a:t>wir </a:t>
            </a:r>
            <a:r>
              <a:rPr lang="de-DE" sz="2000" b="1" dirty="0"/>
              <a:t>sind ja auch nur </a:t>
            </a:r>
            <a:r>
              <a:rPr lang="de-DE" sz="2000" b="1" dirty="0" smtClean="0"/>
              <a:t>Menschen </a:t>
            </a:r>
            <a:r>
              <a:rPr lang="de-DE" sz="2000" dirty="0"/>
              <a:t>und das zieht uns auch </a:t>
            </a:r>
            <a:r>
              <a:rPr lang="de-DE" sz="2000" dirty="0" err="1"/>
              <a:t>nen</a:t>
            </a:r>
            <a:r>
              <a:rPr lang="de-DE" sz="2000" dirty="0"/>
              <a:t> bisschen runter."</a:t>
            </a:r>
            <a:endParaRPr lang="de-DE" sz="20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4"/>
          <p:cNvSpPr txBox="1">
            <a:spLocks/>
          </p:cNvSpPr>
          <p:nvPr/>
        </p:nvSpPr>
        <p:spPr bwMode="auto">
          <a:xfrm>
            <a:off x="-52388" y="0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Pflege-WGs als Modelle einer geschlechtergerechten Organisation von Care Arbeit? </a:t>
            </a:r>
          </a:p>
        </p:txBody>
      </p:sp>
    </p:spTree>
    <p:extLst>
      <p:ext uri="{BB962C8B-B14F-4D97-AF65-F5344CB8AC3E}">
        <p14:creationId xmlns:p14="http://schemas.microsoft.com/office/powerpoint/2010/main" val="19964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D109CB9-6081-4314-B8D1-FF5B24E59427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-52388" y="0"/>
            <a:ext cx="9196388" cy="620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Reimer/</a:t>
            </a:r>
            <a:r>
              <a:rPr lang="de-DE" sz="1200" dirty="0" err="1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462" name="Rectangle 8"/>
          <p:cNvSpPr>
            <a:spLocks noChangeArrowheads="1"/>
          </p:cNvSpPr>
          <p:nvPr/>
        </p:nvSpPr>
        <p:spPr bwMode="auto">
          <a:xfrm>
            <a:off x="107950" y="4581525"/>
            <a:ext cx="73675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>
                <a:latin typeface="Calibri" pitchFamily="34" charset="0"/>
              </a:rPr>
              <a:t>Daten: Statistisches Bundesamt, Pflegestatistik 2011, Deutschlandergebnisse </a:t>
            </a:r>
          </a:p>
        </p:txBody>
      </p:sp>
      <p:graphicFrame>
        <p:nvGraphicFramePr>
          <p:cNvPr id="19468" name="Object 12"/>
          <p:cNvGraphicFramePr>
            <a:graphicFrameLocks noChangeAspect="1"/>
          </p:cNvGraphicFramePr>
          <p:nvPr/>
        </p:nvGraphicFramePr>
        <p:xfrm>
          <a:off x="107950" y="908050"/>
          <a:ext cx="8964613" cy="362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5" name="Diagramm" r:id="rId5" imgW="6286383" imgH="2543044" progId="Excel.Sheet.8">
                  <p:embed/>
                </p:oleObj>
              </mc:Choice>
              <mc:Fallback>
                <p:oleObj name="Diagramm" r:id="rId5" imgW="6286383" imgH="2543044" progId="Excel.Sheet.8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908050"/>
                        <a:ext cx="8964613" cy="3627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863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975E7-0670-4285-88B2-8A8B9CE86DD9}" type="slidenum">
              <a:rPr lang="de-DE"/>
              <a:pPr>
                <a:defRPr/>
              </a:pPr>
              <a:t>20</a:t>
            </a:fld>
            <a:endParaRPr lang="de-DE"/>
          </a:p>
        </p:txBody>
      </p:sp>
      <p:sp>
        <p:nvSpPr>
          <p:cNvPr id="30723" name="Inhaltsplatzhalter 5"/>
          <p:cNvSpPr>
            <a:spLocks noGrp="1"/>
          </p:cNvSpPr>
          <p:nvPr>
            <p:ph idx="1"/>
          </p:nvPr>
        </p:nvSpPr>
        <p:spPr>
          <a:xfrm>
            <a:off x="395535" y="620713"/>
            <a:ext cx="8084889" cy="5233987"/>
          </a:xfrm>
        </p:spPr>
        <p:txBody>
          <a:bodyPr/>
          <a:lstStyle/>
          <a:p>
            <a:pPr marL="0" indent="0">
              <a:buNone/>
            </a:pPr>
            <a:r>
              <a:rPr lang="de-DE" sz="2600" dirty="0"/>
              <a:t>3.2 Veränderung des Professionalitätsverständnisses </a:t>
            </a:r>
          </a:p>
          <a:p>
            <a:pPr marL="0" indent="0" eaLnBrk="1" hangingPunct="1">
              <a:lnSpc>
                <a:spcPct val="130000"/>
              </a:lnSpc>
              <a:buFont typeface="Arial" charset="0"/>
              <a:buNone/>
            </a:pPr>
            <a:r>
              <a:rPr lang="de-DE" sz="2400" i="1" dirty="0" smtClean="0"/>
              <a:t>WG-Typ 2, </a:t>
            </a:r>
            <a:r>
              <a:rPr lang="de-DE" sz="2400" i="1" dirty="0" err="1" smtClean="0"/>
              <a:t>weibl</a:t>
            </a:r>
            <a:r>
              <a:rPr lang="de-DE" sz="2400" i="1" dirty="0" smtClean="0"/>
              <a:t>. Pflegedienstleitung</a:t>
            </a:r>
            <a:r>
              <a:rPr lang="de-DE" sz="2400" dirty="0" smtClean="0"/>
              <a:t> </a:t>
            </a:r>
          </a:p>
          <a:p>
            <a:pPr marL="0" indent="0" eaLnBrk="1" hangingPunct="1">
              <a:buFont typeface="Arial" charset="0"/>
              <a:buNone/>
            </a:pPr>
            <a:r>
              <a:rPr lang="de-DE" sz="2800" dirty="0" smtClean="0"/>
              <a:t> </a:t>
            </a:r>
            <a:r>
              <a:rPr lang="de-DE" sz="2400" dirty="0" smtClean="0"/>
              <a:t>„Also ich würde grundsätzlich sagen, dass eine pflegerische Tätigkeit bei Demenzkranken </a:t>
            </a:r>
            <a:r>
              <a:rPr lang="de-DE" sz="2400" b="1" dirty="0" smtClean="0"/>
              <a:t>menschliche Qualifikationen</a:t>
            </a:r>
            <a:r>
              <a:rPr lang="de-DE" sz="2400" dirty="0" smtClean="0"/>
              <a:t> voraussetzt. Also natürlich muss man Pflege fachlich und man muss die Dinge richtig machen. Ähm, das ist klar, […] aber gerade im Umgang mit Demenz sind die menschlichen Qualitäten </a:t>
            </a:r>
            <a:r>
              <a:rPr lang="de-DE" sz="2400" b="1" dirty="0" smtClean="0"/>
              <a:t>meiner Ansicht nach höher anzusiedeln – nämlich die Fähigkeit, empathisch zu sein, einfach echt geduldig zu sein, einfühlsam, </a:t>
            </a:r>
            <a:r>
              <a:rPr lang="de-DE" sz="2400" dirty="0" smtClean="0"/>
              <a:t>und diesen Umgang mit Demenzkranken einfach zu beherrschen. Dann läuft das andere eigentlich wie von selbst.“ </a:t>
            </a:r>
          </a:p>
          <a:p>
            <a:pPr lvl="1" eaLnBrk="1" hangingPunct="1">
              <a:spcAft>
                <a:spcPts val="1000"/>
              </a:spcAft>
              <a:buFont typeface="Arial" charset="0"/>
              <a:buNone/>
            </a:pPr>
            <a:endParaRPr lang="de-DE" sz="2400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4"/>
          <p:cNvSpPr txBox="1">
            <a:spLocks/>
          </p:cNvSpPr>
          <p:nvPr/>
        </p:nvSpPr>
        <p:spPr bwMode="auto">
          <a:xfrm>
            <a:off x="-52388" y="0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Pflege-WGs als Modelle einer geschlechtergerechten Organisation von Care Arbeit? </a:t>
            </a:r>
          </a:p>
        </p:txBody>
      </p:sp>
    </p:spTree>
    <p:extLst>
      <p:ext uri="{BB962C8B-B14F-4D97-AF65-F5344CB8AC3E}">
        <p14:creationId xmlns:p14="http://schemas.microsoft.com/office/powerpoint/2010/main" val="29670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94995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78A43-68E3-4FC2-BD59-9097193CB9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4" name="Inhaltsplatzhalter 5"/>
          <p:cNvSpPr>
            <a:spLocks noGrp="1"/>
          </p:cNvSpPr>
          <p:nvPr>
            <p:ph idx="4294967295"/>
          </p:nvPr>
        </p:nvSpPr>
        <p:spPr>
          <a:xfrm>
            <a:off x="251521" y="836613"/>
            <a:ext cx="8712968" cy="456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800" dirty="0"/>
              <a:t>4. Veränderung des Professionalitätsverständnisses </a:t>
            </a:r>
          </a:p>
          <a:p>
            <a:pPr marL="0" indent="0" eaLnBrk="1" hangingPunct="1">
              <a:buNone/>
            </a:pPr>
            <a:r>
              <a:rPr lang="de-DE" sz="2200" b="1" dirty="0" smtClean="0"/>
              <a:t> 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2200" u="sng" dirty="0" smtClean="0"/>
              <a:t>Spezialisierung und Qualifizierung: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„</a:t>
            </a:r>
            <a:r>
              <a:rPr lang="de-DE" sz="2200" dirty="0"/>
              <a:t>Fachwohnmanagerin</a:t>
            </a:r>
            <a:r>
              <a:rPr lang="de-DE" sz="2200" dirty="0" smtClean="0"/>
              <a:t>“, „Psychiatrischen </a:t>
            </a:r>
            <a:r>
              <a:rPr lang="de-DE" sz="2200" dirty="0"/>
              <a:t>Fachpflegekraft</a:t>
            </a:r>
            <a:r>
              <a:rPr lang="de-DE" sz="2200" dirty="0" smtClean="0"/>
              <a:t>“, „Praxisanleiterschein“, „</a:t>
            </a:r>
            <a:r>
              <a:rPr lang="de-DE" sz="2200" dirty="0"/>
              <a:t>Personalführung“, „Wundmanagement“, „Schmerztherapie“, „palliativer Pflege“ </a:t>
            </a:r>
            <a:r>
              <a:rPr lang="de-DE" sz="2200" dirty="0" smtClean="0"/>
              <a:t> </a:t>
            </a:r>
            <a:r>
              <a:rPr lang="de-DE" sz="2200" dirty="0"/>
              <a:t>„</a:t>
            </a:r>
            <a:r>
              <a:rPr lang="de-DE" sz="2200" dirty="0" smtClean="0"/>
              <a:t>medizinisches </a:t>
            </a:r>
            <a:r>
              <a:rPr lang="de-DE" sz="2200" dirty="0"/>
              <a:t>Haftungsrecht</a:t>
            </a:r>
            <a:r>
              <a:rPr lang="de-DE" sz="2200" dirty="0" smtClean="0"/>
              <a:t>“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 smtClean="0"/>
              <a:t>„</a:t>
            </a:r>
            <a:r>
              <a:rPr lang="de-DE" sz="2200" dirty="0"/>
              <a:t>Begleitung demenziell Erkrankter</a:t>
            </a:r>
            <a:r>
              <a:rPr lang="de-DE" sz="2200" dirty="0" smtClean="0"/>
              <a:t>“, „</a:t>
            </a:r>
            <a:r>
              <a:rPr lang="de-DE" sz="2200" dirty="0"/>
              <a:t>10 Minuten Aktivierung</a:t>
            </a:r>
            <a:r>
              <a:rPr lang="de-DE" sz="2200" dirty="0" smtClean="0"/>
              <a:t>“, „Ernährung“, „</a:t>
            </a:r>
            <a:r>
              <a:rPr lang="de-DE" sz="2200" dirty="0"/>
              <a:t>Kinästhetik</a:t>
            </a:r>
            <a:r>
              <a:rPr lang="de-DE" sz="2200" dirty="0" smtClean="0"/>
              <a:t>“, </a:t>
            </a:r>
            <a:r>
              <a:rPr lang="de-DE" sz="2200" dirty="0"/>
              <a:t>„Medikamentengabe/ Behandlungspflege</a:t>
            </a:r>
            <a:r>
              <a:rPr lang="de-DE" sz="2200" dirty="0" smtClean="0"/>
              <a:t>“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200" dirty="0"/>
              <a:t>„Pflegebasiskurs“ </a:t>
            </a:r>
            <a:r>
              <a:rPr lang="de-DE" sz="2200" dirty="0" smtClean="0"/>
              <a:t>, Kurs </a:t>
            </a:r>
            <a:r>
              <a:rPr lang="de-DE" sz="2200" dirty="0"/>
              <a:t>„richtig Lagern“ </a:t>
            </a:r>
            <a:endParaRPr lang="de-DE" sz="2200" dirty="0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32138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144463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94995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78A43-68E3-4FC2-BD59-9097193CB9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4" name="Inhaltsplatzhalter 5"/>
          <p:cNvSpPr>
            <a:spLocks noGrp="1"/>
          </p:cNvSpPr>
          <p:nvPr>
            <p:ph idx="4294967295"/>
          </p:nvPr>
        </p:nvSpPr>
        <p:spPr>
          <a:xfrm>
            <a:off x="251520" y="765175"/>
            <a:ext cx="9073008" cy="456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600" dirty="0"/>
              <a:t>4. Veränderung des Professionalitätsverständnisses </a:t>
            </a:r>
            <a:endParaRPr lang="de-DE" sz="2600" dirty="0" smtClean="0"/>
          </a:p>
          <a:p>
            <a:pPr marL="0" indent="0" eaLnBrk="1" hangingPunct="1">
              <a:buNone/>
            </a:pPr>
            <a:endParaRPr lang="de-DE" sz="2400" b="1" dirty="0"/>
          </a:p>
          <a:p>
            <a:pPr marL="0" indent="0" eaLnBrk="1" hangingPunct="1">
              <a:buNone/>
            </a:pPr>
            <a:r>
              <a:rPr lang="de-DE" sz="2400" u="sng" dirty="0"/>
              <a:t>Neues Professionalitätsverständnis</a:t>
            </a:r>
            <a:r>
              <a:rPr lang="de-DE" sz="2400" u="sng" dirty="0" smtClean="0"/>
              <a:t>:</a:t>
            </a:r>
          </a:p>
          <a:p>
            <a:pPr marL="0" indent="0" eaLnBrk="1" hangingPunct="1">
              <a:buNone/>
            </a:pPr>
            <a:endParaRPr lang="de-DE" sz="2400" u="sng" dirty="0"/>
          </a:p>
          <a:p>
            <a:pPr marL="0" indent="0" eaLnBrk="1" hangingPunct="1">
              <a:buNone/>
            </a:pPr>
            <a:r>
              <a:rPr lang="de-DE" sz="2400" b="1" dirty="0" smtClean="0"/>
              <a:t>Nicht: „Pflege </a:t>
            </a:r>
            <a:r>
              <a:rPr lang="de-DE" sz="2400" b="1" dirty="0"/>
              <a:t>kann </a:t>
            </a:r>
            <a:r>
              <a:rPr lang="de-DE" sz="2400" b="1" dirty="0" smtClean="0"/>
              <a:t>jede*r“ – sondern: „Pflege </a:t>
            </a:r>
            <a:r>
              <a:rPr lang="de-DE" sz="2400" b="1" dirty="0"/>
              <a:t>kann j</a:t>
            </a:r>
            <a:r>
              <a:rPr lang="de-DE" sz="2400" b="1" dirty="0" smtClean="0"/>
              <a:t>ede*r lernen“.</a:t>
            </a:r>
            <a:endParaRPr lang="de-DE" sz="2400" b="1" dirty="0"/>
          </a:p>
          <a:p>
            <a:pPr marL="0" indent="0" eaLnBrk="1" hangingPunct="1">
              <a:buFont typeface="Arial" charset="0"/>
              <a:buNone/>
            </a:pPr>
            <a:endParaRPr lang="de-DE" sz="2400" u="sng" dirty="0" smtClean="0"/>
          </a:p>
          <a:p>
            <a:pPr marL="0" lvl="0" indent="0" eaLnBrk="1" hangingPunct="1">
              <a:buNone/>
            </a:pPr>
            <a:r>
              <a:rPr lang="de-DE" sz="2400" b="1" dirty="0" smtClean="0"/>
              <a:t>→ Entkoppelung </a:t>
            </a:r>
            <a:r>
              <a:rPr lang="de-DE" sz="2400" b="1" dirty="0"/>
              <a:t>von der Naturalisierung</a:t>
            </a:r>
            <a:r>
              <a:rPr lang="de-DE" sz="2400" dirty="0"/>
              <a:t> qua Geschlecht.</a:t>
            </a:r>
          </a:p>
          <a:p>
            <a:pPr marL="0" indent="0" eaLnBrk="1" hangingPunct="1">
              <a:buNone/>
            </a:pPr>
            <a:endParaRPr lang="de-DE" sz="2400" dirty="0"/>
          </a:p>
          <a:p>
            <a:pPr marL="0" indent="0" eaLnBrk="1" hangingPunct="1">
              <a:buNone/>
            </a:pPr>
            <a:r>
              <a:rPr lang="de-DE" sz="2400" dirty="0"/>
              <a:t>Kritik an der mangelnden </a:t>
            </a:r>
            <a:r>
              <a:rPr lang="de-DE" sz="2400" dirty="0" smtClean="0"/>
              <a:t>gesellschaftlichen </a:t>
            </a:r>
            <a:r>
              <a:rPr lang="de-DE" sz="2400" dirty="0"/>
              <a:t>Anerkennung der </a:t>
            </a:r>
            <a:r>
              <a:rPr lang="de-DE" sz="2400" dirty="0" smtClean="0"/>
              <a:t>Pflege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32138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144463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  <p:extLst>
      <p:ext uri="{BB962C8B-B14F-4D97-AF65-F5344CB8AC3E}">
        <p14:creationId xmlns:p14="http://schemas.microsoft.com/office/powerpoint/2010/main" val="191664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94995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78A43-68E3-4FC2-BD59-9097193CB9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4" name="Inhaltsplatzhalter 5"/>
          <p:cNvSpPr>
            <a:spLocks noGrp="1"/>
          </p:cNvSpPr>
          <p:nvPr>
            <p:ph idx="4294967295"/>
          </p:nvPr>
        </p:nvSpPr>
        <p:spPr>
          <a:xfrm>
            <a:off x="395536" y="620689"/>
            <a:ext cx="8640960" cy="4713312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de-DE" sz="2600" dirty="0"/>
              <a:t>4. Veränderung des Professionalitätsverständnisses </a:t>
            </a:r>
            <a:endParaRPr lang="de-DE" sz="2600" dirty="0" smtClean="0"/>
          </a:p>
          <a:p>
            <a:pPr marL="0" indent="0" eaLnBrk="1" hangingPunct="1">
              <a:buNone/>
            </a:pPr>
            <a:r>
              <a:rPr lang="de-DE" sz="2400" i="1" dirty="0" smtClean="0"/>
              <a:t>WG-Typ </a:t>
            </a:r>
            <a:r>
              <a:rPr lang="de-DE" sz="2400" i="1" dirty="0"/>
              <a:t>2, </a:t>
            </a:r>
            <a:r>
              <a:rPr lang="de-DE" sz="2400" i="1" dirty="0" err="1"/>
              <a:t>weibl</a:t>
            </a:r>
            <a:r>
              <a:rPr lang="de-DE" sz="2400" i="1" dirty="0"/>
              <a:t>. Pflegedienstleitung </a:t>
            </a:r>
          </a:p>
          <a:p>
            <a:pPr marL="0" indent="0" eaLnBrk="1" hangingPunct="1">
              <a:buNone/>
            </a:pPr>
            <a:r>
              <a:rPr lang="de-DE" sz="2400" dirty="0" smtClean="0"/>
              <a:t>„</a:t>
            </a:r>
            <a:r>
              <a:rPr lang="de-DE" sz="2400" dirty="0"/>
              <a:t>Also ich denke erst einmal sollte man zusehen, dass wir einfach echt mal eine Lobby kriegen. Wir haben nach wie vor seit Jahren – also seit ich in dem Bereich tätig bin – eigentlich keine Lobby. Und </a:t>
            </a:r>
            <a:r>
              <a:rPr lang="de-DE" sz="2400" b="1" dirty="0"/>
              <a:t>Pflegepersonal haftet immer noch so ein, so ein gewisses, ja, so ein Klischee irgendwie an </a:t>
            </a:r>
            <a:r>
              <a:rPr lang="de-DE" sz="2400" dirty="0"/>
              <a:t>- finde ich, ne. Das sind so die mit dem Helfersyndrom, die wischen anderen den Hintern ab. […] Das Niveau von dem </a:t>
            </a:r>
            <a:r>
              <a:rPr lang="de-DE" sz="2400" b="1" dirty="0"/>
              <a:t>Wissen, was man haben muss, um fachlich gut zu pflegen, das ist fachlich relativ hoch angesiedelt</a:t>
            </a:r>
            <a:r>
              <a:rPr lang="de-DE" sz="2400" dirty="0"/>
              <a:t>. Das ist aber in der Öffentlichkeit, </a:t>
            </a:r>
            <a:r>
              <a:rPr lang="de-DE" sz="2400" b="1" dirty="0"/>
              <a:t>in der Bevölkerung einfach echt überhaupt nicht angekommen</a:t>
            </a:r>
            <a:r>
              <a:rPr lang="de-DE" sz="2400" dirty="0"/>
              <a:t> in den ganzen Jahren. Da machen andere Länder uns wirklich etwas vor, indem die </a:t>
            </a:r>
            <a:r>
              <a:rPr lang="de-DE" sz="2400" b="1" dirty="0"/>
              <a:t>Ausbildung einfach akademisiert </a:t>
            </a:r>
            <a:r>
              <a:rPr lang="de-DE" sz="2400" dirty="0"/>
              <a:t>wird.“</a:t>
            </a:r>
          </a:p>
          <a:p>
            <a:pPr marL="0" indent="0" eaLnBrk="1" hangingPunct="1">
              <a:buFont typeface="Arial" charset="0"/>
              <a:buNone/>
            </a:pPr>
            <a:endParaRPr lang="de-DE" sz="2800" u="sng" dirty="0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32138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144463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  <p:extLst>
      <p:ext uri="{BB962C8B-B14F-4D97-AF65-F5344CB8AC3E}">
        <p14:creationId xmlns:p14="http://schemas.microsoft.com/office/powerpoint/2010/main" val="333301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94995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78A43-68E3-4FC2-BD59-9097193CB9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4" name="Inhaltsplatzhalter 5"/>
          <p:cNvSpPr>
            <a:spLocks noGrp="1"/>
          </p:cNvSpPr>
          <p:nvPr>
            <p:ph idx="4294967295"/>
          </p:nvPr>
        </p:nvSpPr>
        <p:spPr>
          <a:xfrm>
            <a:off x="225326" y="765175"/>
            <a:ext cx="8640960" cy="456882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DE" sz="2800" dirty="0"/>
              <a:t>4. Veränderung des Professionalitätsverständnisses </a:t>
            </a:r>
          </a:p>
          <a:p>
            <a:pPr marL="0" indent="0" eaLnBrk="1" hangingPunct="1">
              <a:buNone/>
            </a:pPr>
            <a:endParaRPr lang="de-DE" sz="2200" b="1" dirty="0"/>
          </a:p>
          <a:p>
            <a:pPr marL="0" indent="0" eaLnBrk="1" hangingPunct="1">
              <a:buNone/>
            </a:pPr>
            <a:r>
              <a:rPr lang="de-DE" sz="2600" dirty="0"/>
              <a:t>→ </a:t>
            </a:r>
            <a:r>
              <a:rPr lang="de-DE" sz="2600" dirty="0" smtClean="0"/>
              <a:t>Rationalisierungs- </a:t>
            </a:r>
            <a:r>
              <a:rPr lang="de-DE" sz="2600" dirty="0"/>
              <a:t>und Kostendruck des </a:t>
            </a:r>
            <a:r>
              <a:rPr lang="de-DE" sz="2600" dirty="0" smtClean="0"/>
              <a:t>Pflegesektors</a:t>
            </a:r>
          </a:p>
          <a:p>
            <a:pPr marL="0" indent="0" eaLnBrk="1" hangingPunct="1">
              <a:buNone/>
            </a:pPr>
            <a:endParaRPr lang="de-DE" sz="2800" dirty="0"/>
          </a:p>
          <a:p>
            <a:pPr eaLnBrk="1" hangingPunct="1"/>
            <a:r>
              <a:rPr lang="de-DE" sz="2400" dirty="0" smtClean="0"/>
              <a:t>Emotionsarbeit </a:t>
            </a:r>
            <a:r>
              <a:rPr lang="de-DE" sz="2400" dirty="0"/>
              <a:t>und zeitaufwendige Betreuungstätigkeit </a:t>
            </a:r>
            <a:r>
              <a:rPr lang="de-DE" sz="2400" dirty="0" smtClean="0"/>
              <a:t>werden zunehmend in </a:t>
            </a:r>
            <a:r>
              <a:rPr lang="de-DE" sz="2400" dirty="0"/>
              <a:t>den Bereich der geringfügigen Beschäftigung </a:t>
            </a:r>
            <a:r>
              <a:rPr lang="de-DE" sz="2400" dirty="0" smtClean="0"/>
              <a:t>verdrängt.</a:t>
            </a:r>
          </a:p>
          <a:p>
            <a:pPr eaLnBrk="1" hangingPunct="1"/>
            <a:r>
              <a:rPr lang="de-DE" sz="2400" dirty="0" smtClean="0"/>
              <a:t>Spezialisierung als Grundlage für Teilzeitbeschäftigung</a:t>
            </a:r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32138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144463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  <p:extLst>
      <p:ext uri="{BB962C8B-B14F-4D97-AF65-F5344CB8AC3E}">
        <p14:creationId xmlns:p14="http://schemas.microsoft.com/office/powerpoint/2010/main" val="9542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94995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78A43-68E3-4FC2-BD59-9097193CB9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4" name="Inhaltsplatzhalter 5"/>
          <p:cNvSpPr>
            <a:spLocks noGrp="1"/>
          </p:cNvSpPr>
          <p:nvPr>
            <p:ph idx="4294967295"/>
          </p:nvPr>
        </p:nvSpPr>
        <p:spPr>
          <a:xfrm>
            <a:off x="367854" y="732064"/>
            <a:ext cx="8424167" cy="4857176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de-DE" sz="2600" dirty="0" smtClean="0"/>
              <a:t>5. Fazit/Kritik</a:t>
            </a:r>
          </a:p>
          <a:p>
            <a:pPr marL="0" indent="0" eaLnBrk="1" hangingPunct="1">
              <a:buFont typeface="Arial" charset="0"/>
              <a:buNone/>
            </a:pPr>
            <a:endParaRPr lang="de-DE" sz="11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300" dirty="0">
                <a:ea typeface="Calibri"/>
                <a:cs typeface="Times New Roman"/>
              </a:rPr>
              <a:t>Auflösung der Arbeitsteilung zwischen den Geschlechtern in den </a:t>
            </a:r>
            <a:r>
              <a:rPr lang="de-DE" sz="2300" dirty="0" smtClean="0">
                <a:ea typeface="Calibri"/>
                <a:cs typeface="Times New Roman"/>
              </a:rPr>
              <a:t>Familien → </a:t>
            </a:r>
            <a:r>
              <a:rPr lang="de-DE" sz="2300" dirty="0">
                <a:ea typeface="Calibri"/>
                <a:cs typeface="Times New Roman"/>
              </a:rPr>
              <a:t>Mittelschicht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300" dirty="0">
                <a:ea typeface="Calibri"/>
                <a:cs typeface="Times New Roman"/>
              </a:rPr>
              <a:t>Änderung des professionellen Selbstverständnisses schafft Grundlagen für die </a:t>
            </a:r>
            <a:r>
              <a:rPr lang="de-DE" sz="2300" dirty="0" err="1" smtClean="0">
                <a:ea typeface="Calibri"/>
                <a:cs typeface="Times New Roman"/>
              </a:rPr>
              <a:t>Entnaturalisierung</a:t>
            </a:r>
            <a:r>
              <a:rPr lang="de-DE" sz="2300" dirty="0" smtClean="0">
                <a:ea typeface="Calibri"/>
                <a:cs typeface="Times New Roman"/>
              </a:rPr>
              <a:t> </a:t>
            </a:r>
            <a:r>
              <a:rPr lang="de-DE" sz="2300" dirty="0">
                <a:ea typeface="Calibri"/>
                <a:cs typeface="Times New Roman"/>
              </a:rPr>
              <a:t>von </a:t>
            </a:r>
            <a:r>
              <a:rPr lang="de-DE" sz="2300" dirty="0" smtClean="0">
                <a:ea typeface="Calibri"/>
                <a:cs typeface="Times New Roman"/>
              </a:rPr>
              <a:t>Sorgearbeit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300" dirty="0">
                <a:ea typeface="Calibri"/>
                <a:cs typeface="Times New Roman"/>
              </a:rPr>
              <a:t>keine formale Anerkennung sozialer und kommunikativer Kompetenzen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300" dirty="0" smtClean="0">
                <a:ea typeface="Calibri"/>
                <a:cs typeface="Times New Roman"/>
              </a:rPr>
              <a:t>Umverteilung </a:t>
            </a:r>
            <a:r>
              <a:rPr lang="de-DE" sz="2300" dirty="0">
                <a:ea typeface="Calibri"/>
                <a:cs typeface="Times New Roman"/>
              </a:rPr>
              <a:t>prekärer informeller Care-Arbeit zu prekärer formeller Care-Arbeit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de-DE" sz="2300" dirty="0" smtClean="0">
                <a:ea typeface="Calibri"/>
                <a:cs typeface="Times New Roman"/>
              </a:rPr>
              <a:t>Bedingung: </a:t>
            </a:r>
            <a:r>
              <a:rPr lang="de-DE" sz="2300" dirty="0">
                <a:ea typeface="Calibri"/>
                <a:cs typeface="Times New Roman"/>
              </a:rPr>
              <a:t>ganzheitliches</a:t>
            </a:r>
            <a:r>
              <a:rPr lang="de-DE" sz="2300" dirty="0" smtClean="0">
                <a:ea typeface="Calibri"/>
                <a:cs typeface="Times New Roman"/>
              </a:rPr>
              <a:t> Professionsverständnis</a:t>
            </a:r>
            <a:endParaRPr lang="de-DE" sz="2300" dirty="0">
              <a:ea typeface="Calibri"/>
              <a:cs typeface="Times New Roman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de-DE" sz="2400" dirty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098006" y="6492874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144463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  <p:extLst>
      <p:ext uri="{BB962C8B-B14F-4D97-AF65-F5344CB8AC3E}">
        <p14:creationId xmlns:p14="http://schemas.microsoft.com/office/powerpoint/2010/main" val="41738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0F1A2-96B9-4983-A620-8E3CBB04510C}" type="slidenum">
              <a:rPr lang="de-DE"/>
              <a:pPr>
                <a:defRPr/>
              </a:pPr>
              <a:t>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feld 95"/>
          <p:cNvSpPr txBox="1">
            <a:spLocks noChangeArrowheads="1"/>
          </p:cNvSpPr>
          <p:nvPr/>
        </p:nvSpPr>
        <p:spPr bwMode="auto">
          <a:xfrm>
            <a:off x="755576" y="1340768"/>
            <a:ext cx="72739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3600" dirty="0">
                <a:latin typeface="Calibri" pitchFamily="34" charset="0"/>
              </a:rPr>
              <a:t>Vielen Dank für Ihre Aufmerksamkeit!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0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20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20888"/>
            <a:ext cx="4651572" cy="308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594995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209005"/>
            <a:ext cx="8258175" cy="515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9678A43-68E3-4FC2-BD59-9097193CB9DF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27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40964" name="Inhaltsplatzhalter 5"/>
          <p:cNvSpPr>
            <a:spLocks noGrp="1"/>
          </p:cNvSpPr>
          <p:nvPr>
            <p:ph idx="4294967295"/>
          </p:nvPr>
        </p:nvSpPr>
        <p:spPr>
          <a:xfrm>
            <a:off x="251520" y="765175"/>
            <a:ext cx="9073008" cy="4568825"/>
          </a:xfrm>
        </p:spPr>
        <p:txBody>
          <a:bodyPr/>
          <a:lstStyle/>
          <a:p>
            <a:pPr marL="0" indent="0" eaLnBrk="1" hangingPunct="1">
              <a:buNone/>
            </a:pPr>
            <a:endParaRPr lang="de-DE" sz="2200" b="1" dirty="0"/>
          </a:p>
          <a:p>
            <a:pPr marL="0" indent="0" eaLnBrk="1" hangingPunct="1">
              <a:buNone/>
            </a:pPr>
            <a:endParaRPr lang="de-DE" sz="2400" dirty="0"/>
          </a:p>
          <a:p>
            <a:pPr marL="0" indent="0" eaLnBrk="1" hangingPunct="1">
              <a:buFont typeface="Arial" charset="0"/>
              <a:buNone/>
            </a:pPr>
            <a:endParaRPr lang="de-DE" sz="2800" u="sng" dirty="0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32138" y="6492875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144463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</p:spTree>
    <p:extLst>
      <p:ext uri="{BB962C8B-B14F-4D97-AF65-F5344CB8AC3E}">
        <p14:creationId xmlns:p14="http://schemas.microsoft.com/office/powerpoint/2010/main" val="373686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59A36-86B6-4D68-9464-40A43623E193}" type="slidenum">
              <a:rPr lang="de-DE"/>
              <a:pPr>
                <a:defRPr/>
              </a:pPr>
              <a:t>3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52388" y="0"/>
            <a:ext cx="9196388" cy="620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79388" y="765175"/>
            <a:ext cx="87851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de-DE" sz="2800" dirty="0" smtClean="0">
                <a:latin typeface="Calibri" pitchFamily="34" charset="0"/>
              </a:rPr>
              <a:t>Ausgangspunkt</a:t>
            </a:r>
            <a:endParaRPr lang="de-DE" sz="2800" dirty="0">
              <a:latin typeface="Calibri" pitchFamily="34" charset="0"/>
            </a:endParaRPr>
          </a:p>
          <a:p>
            <a:pPr marL="342900" indent="-342900"/>
            <a:endParaRPr lang="de-DE" sz="2800" dirty="0">
              <a:latin typeface="Calibri" pitchFamily="34" charset="0"/>
            </a:endParaRPr>
          </a:p>
          <a:p>
            <a:pPr marL="342900" indent="-342900"/>
            <a:r>
              <a:rPr lang="de-DE" sz="2400" dirty="0">
                <a:latin typeface="Calibri" pitchFamily="34" charset="0"/>
              </a:rPr>
              <a:t>Szenario in der </a:t>
            </a:r>
            <a:r>
              <a:rPr lang="de-DE" sz="2400" dirty="0" smtClean="0">
                <a:latin typeface="Calibri" pitchFamily="34" charset="0"/>
              </a:rPr>
              <a:t>Pflegepolitik:</a:t>
            </a:r>
          </a:p>
          <a:p>
            <a:pPr marL="342900" indent="-342900"/>
            <a:endParaRPr lang="de-DE" sz="2400" dirty="0">
              <a:latin typeface="Calibri" pitchFamily="34" charset="0"/>
            </a:endParaRPr>
          </a:p>
          <a:p>
            <a:endParaRPr lang="de-DE" sz="20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Unterstützungsangebote für pflegende Angehörige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400" dirty="0">
              <a:latin typeface="Calibri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Calibri" pitchFamily="34" charset="0"/>
              </a:rPr>
              <a:t>deutsche </a:t>
            </a:r>
            <a:r>
              <a:rPr lang="de-DE" sz="2400" dirty="0">
                <a:latin typeface="Calibri" pitchFamily="34" charset="0"/>
              </a:rPr>
              <a:t>Vereinbarkeitspolitik (</a:t>
            </a:r>
            <a:r>
              <a:rPr lang="de-DE" sz="2400" dirty="0" smtClean="0">
                <a:latin typeface="Calibri" pitchFamily="34" charset="0"/>
              </a:rPr>
              <a:t>Pflegezeitgesetz, Familienpflegezeitgesetz)</a:t>
            </a:r>
          </a:p>
          <a:p>
            <a:pPr marL="342900" indent="-342900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59A36-86B6-4D68-9464-40A43623E193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52388" y="0"/>
            <a:ext cx="9196388" cy="620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5352256" cy="4014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23" y="3766220"/>
            <a:ext cx="4273847" cy="2406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196752"/>
            <a:ext cx="4569137" cy="256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82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59A36-86B6-4D68-9464-40A43623E193}" type="slidenum">
              <a:rPr lang="de-DE"/>
              <a:pPr>
                <a:defRPr/>
              </a:pPr>
              <a:t>5</a:t>
            </a:fld>
            <a:endParaRPr lang="de-DE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-52388" y="0"/>
            <a:ext cx="9196388" cy="6207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Care-Arrangements in Pflege-Wohn-Gemeinschaften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Romy Reimer</a:t>
            </a:r>
            <a:endParaRPr lang="de-DE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427810" y="1556792"/>
            <a:ext cx="79930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/>
            <a:r>
              <a:rPr lang="de-DE" sz="2400" u="sng" dirty="0" smtClean="0">
                <a:latin typeface="+mn-lt"/>
              </a:rPr>
              <a:t>Thesen: </a:t>
            </a:r>
            <a:endParaRPr lang="de-DE" sz="2400" u="sng" dirty="0">
              <a:latin typeface="+mn-lt"/>
            </a:endParaRPr>
          </a:p>
          <a:p>
            <a:pPr marL="342900" indent="-342900"/>
            <a:endParaRPr lang="de-DE" sz="2400" dirty="0" smtClean="0">
              <a:latin typeface="+mn-lt"/>
            </a:endParaRPr>
          </a:p>
          <a:p>
            <a:r>
              <a:rPr lang="de-DE" sz="2400" dirty="0" smtClean="0">
                <a:latin typeface="+mn-lt"/>
              </a:rPr>
              <a:t>Pflege-Wohn-Gemeinschaften ein Schritt in die richtige Richtung auf dem Weg zu einer geschlechtergerechten (Neu)</a:t>
            </a:r>
            <a:r>
              <a:rPr lang="de-DE" sz="2400" dirty="0" err="1" smtClean="0">
                <a:latin typeface="+mn-lt"/>
              </a:rPr>
              <a:t>organisation</a:t>
            </a:r>
            <a:r>
              <a:rPr lang="de-DE" sz="2400" dirty="0" smtClean="0">
                <a:latin typeface="+mn-lt"/>
              </a:rPr>
              <a:t> von Care-Arbeit.</a:t>
            </a:r>
          </a:p>
          <a:p>
            <a:endParaRPr lang="de-DE" sz="2400" dirty="0">
              <a:latin typeface="+mn-lt"/>
            </a:endParaRPr>
          </a:p>
          <a:p>
            <a:r>
              <a:rPr lang="de-DE" sz="2400" dirty="0" smtClean="0">
                <a:latin typeface="+mn-lt"/>
              </a:rPr>
              <a:t>Auch bei </a:t>
            </a:r>
            <a:r>
              <a:rPr lang="de-DE" sz="2400" dirty="0">
                <a:latin typeface="+mn-lt"/>
              </a:rPr>
              <a:t>diesem Arrangement müssen Bedingungen formuliert werden, an die die Frage der Geschlechtergerechtigkeit geknüpft wird.</a:t>
            </a:r>
          </a:p>
        </p:txBody>
      </p:sp>
    </p:spTree>
    <p:extLst>
      <p:ext uri="{BB962C8B-B14F-4D97-AF65-F5344CB8AC3E}">
        <p14:creationId xmlns:p14="http://schemas.microsoft.com/office/powerpoint/2010/main" val="368460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949280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470920F-129A-4039-915E-12871CC12876}" type="slidenum">
              <a:rPr lang="de-D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de-D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 idx="4294967295"/>
          </p:nvPr>
        </p:nvSpPr>
        <p:spPr>
          <a:xfrm>
            <a:off x="250825" y="115888"/>
            <a:ext cx="8893175" cy="490537"/>
          </a:xfrm>
        </p:spPr>
        <p:txBody>
          <a:bodyPr>
            <a:normAutofit/>
          </a:bodyPr>
          <a:lstStyle/>
          <a:p>
            <a:pPr eaLnBrk="1" hangingPunct="1"/>
            <a:r>
              <a:rPr lang="de-DE" sz="1800" dirty="0"/>
              <a:t>Care-Arrangements in Pflege-Wohn-Gemeinschaften</a:t>
            </a:r>
            <a:endParaRPr lang="de-DE" sz="1800" dirty="0" smtClean="0">
              <a:solidFill>
                <a:srgbClr val="7F7F7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idx="4294967295"/>
          </p:nvPr>
        </p:nvSpPr>
        <p:spPr>
          <a:xfrm>
            <a:off x="539552" y="545817"/>
            <a:ext cx="8280920" cy="549017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r>
              <a:rPr lang="de-DE" sz="2800" dirty="0" smtClean="0"/>
              <a:t>2. Studiendesign</a:t>
            </a:r>
            <a:r>
              <a:rPr lang="de-DE" sz="2800" b="1" dirty="0" smtClean="0"/>
              <a:t> 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de-DE" sz="2400" u="sng" dirty="0"/>
              <a:t>Sample:</a:t>
            </a:r>
            <a:r>
              <a:rPr lang="de-DE" sz="2400" dirty="0"/>
              <a:t> 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de-DE" sz="2400" dirty="0"/>
              <a:t>Pflege-Wohn-Gemeinschaften in ambulanter Trägerschaft und selbstverantwortete WGs</a:t>
            </a:r>
          </a:p>
          <a:p>
            <a:pPr eaLnBrk="1" hangingPunct="1">
              <a:lnSpc>
                <a:spcPct val="140000"/>
              </a:lnSpc>
              <a:buFont typeface="Calibri" panose="020F0502020204030204" pitchFamily="34" charset="0"/>
              <a:buChar char="→"/>
            </a:pPr>
            <a:r>
              <a:rPr lang="de-DE" sz="2400" dirty="0"/>
              <a:t>davon </a:t>
            </a:r>
            <a:r>
              <a:rPr lang="de-DE" sz="2400" dirty="0" smtClean="0"/>
              <a:t>9 </a:t>
            </a:r>
            <a:r>
              <a:rPr lang="de-DE" sz="2400" dirty="0"/>
              <a:t>Pflege-WGs in NRW, 3 Pflege-WGs in Hamburg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de-DE" sz="2400" u="sng" dirty="0" smtClean="0"/>
              <a:t>Methode</a:t>
            </a:r>
            <a:r>
              <a:rPr lang="de-DE" sz="2400" u="sng" dirty="0"/>
              <a:t>: </a:t>
            </a:r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3 Expertinnen-Interviews</a:t>
            </a: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sz="2400" dirty="0"/>
              <a:t>qualitative </a:t>
            </a:r>
            <a:r>
              <a:rPr lang="de-DE" sz="2400" dirty="0" smtClean="0"/>
              <a:t>Leitfadeninterviews mit 18 Pflege-/Betreuungskräften und 24 Angehörigen</a:t>
            </a: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ergänzende Fragebogenbefragung </a:t>
            </a:r>
            <a:endParaRPr lang="de-DE" sz="2400" dirty="0"/>
          </a:p>
          <a:p>
            <a:pPr eaLnBrk="1" hangingPunct="1">
              <a:lnSpc>
                <a:spcPct val="90000"/>
              </a:lnSpc>
            </a:pPr>
            <a:r>
              <a:rPr lang="de-DE" sz="2400" dirty="0" smtClean="0"/>
              <a:t>statistische Daten </a:t>
            </a:r>
            <a:r>
              <a:rPr lang="de-DE" sz="2400" dirty="0"/>
              <a:t>zur Pflege-WG</a:t>
            </a:r>
          </a:p>
          <a:p>
            <a:pPr marL="0" indent="0" eaLnBrk="1" hangingPunct="1">
              <a:lnSpc>
                <a:spcPct val="140000"/>
              </a:lnSpc>
              <a:buFont typeface="Arial" charset="0"/>
              <a:buNone/>
            </a:pPr>
            <a:endParaRPr lang="de-DE" sz="2200" dirty="0" smtClean="0"/>
          </a:p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endParaRPr lang="de-DE" sz="2200" dirty="0" smtClean="0"/>
          </a:p>
        </p:txBody>
      </p:sp>
      <p:sp>
        <p:nvSpPr>
          <p:cNvPr id="4" name="Fußzeilenplatzhalter 3"/>
          <p:cNvSpPr txBox="1">
            <a:spLocks noGrp="1"/>
          </p:cNvSpPr>
          <p:nvPr/>
        </p:nvSpPr>
        <p:spPr>
          <a:xfrm>
            <a:off x="3124200" y="6381328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200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sz="1200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EFB5E9-8CAC-4415-8BC1-13D135E7C5C3}" type="slidenum">
              <a:rPr lang="de-DE"/>
              <a:pPr>
                <a:defRPr/>
              </a:pPr>
              <a:t>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77122" y="459034"/>
            <a:ext cx="8221127" cy="4839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1050" dirty="0" smtClean="0">
              <a:latin typeface="Calibri" pitchFamily="34" charset="0"/>
            </a:endParaRPr>
          </a:p>
          <a:p>
            <a:r>
              <a:rPr lang="de-DE" sz="2400" dirty="0" smtClean="0">
                <a:latin typeface="Calibri" pitchFamily="34" charset="0"/>
              </a:rPr>
              <a:t>3. Forschungsbefunde</a:t>
            </a:r>
            <a:endParaRPr lang="de-DE" sz="2400" dirty="0">
              <a:latin typeface="Calibri" pitchFamily="34" charset="0"/>
            </a:endParaRPr>
          </a:p>
          <a:p>
            <a:endParaRPr lang="de-DE" sz="1600" dirty="0">
              <a:latin typeface="Calibri" pitchFamily="34" charset="0"/>
            </a:endParaRPr>
          </a:p>
          <a:p>
            <a:endParaRPr lang="de-DE" sz="1000" dirty="0">
              <a:latin typeface="Calibri" pitchFamily="34" charset="0"/>
            </a:endParaRPr>
          </a:p>
          <a:p>
            <a:r>
              <a:rPr lang="de-DE" sz="2200" b="1" dirty="0" smtClean="0">
                <a:latin typeface="Calibri" pitchFamily="34" charset="0"/>
              </a:rPr>
              <a:t>(1) neue und veränderte Zuständigkeiten</a:t>
            </a:r>
          </a:p>
          <a:p>
            <a:endParaRPr lang="de-DE" sz="2200" dirty="0" smtClean="0">
              <a:latin typeface="Calibri" pitchFamily="34" charset="0"/>
            </a:endParaRPr>
          </a:p>
          <a:p>
            <a:r>
              <a:rPr lang="de-DE" sz="2200" dirty="0" smtClean="0">
                <a:latin typeface="Calibri" pitchFamily="34" charset="0"/>
              </a:rPr>
              <a:t>Neuorganisation von Care-Arbeit an den Schnittstellen </a:t>
            </a:r>
            <a:r>
              <a:rPr lang="de-DE" sz="2200" dirty="0">
                <a:latin typeface="Calibri" pitchFamily="34" charset="0"/>
              </a:rPr>
              <a:t>zwischen </a:t>
            </a:r>
            <a:r>
              <a:rPr lang="de-DE" sz="2200" dirty="0" smtClean="0">
                <a:latin typeface="Calibri" pitchFamily="34" charset="0"/>
              </a:rPr>
              <a:t>Markt, Staat, Familie und Zivilgesellschaft</a:t>
            </a:r>
          </a:p>
          <a:p>
            <a:endParaRPr lang="de-DE" sz="2200" dirty="0" smtClean="0">
              <a:latin typeface="Calibri" pitchFamily="34" charset="0"/>
            </a:endParaRPr>
          </a:p>
          <a:p>
            <a:r>
              <a:rPr lang="de-DE" sz="2200" dirty="0" smtClean="0">
                <a:latin typeface="Calibri" pitchFamily="34" charset="0"/>
              </a:rPr>
              <a:t>→ Verschiebung </a:t>
            </a:r>
            <a:r>
              <a:rPr lang="de-DE" sz="2200" dirty="0">
                <a:latin typeface="Calibri" pitchFamily="34" charset="0"/>
              </a:rPr>
              <a:t>der traditionellen </a:t>
            </a:r>
            <a:r>
              <a:rPr lang="de-DE" sz="2200" dirty="0" err="1">
                <a:latin typeface="Calibri" pitchFamily="34" charset="0"/>
              </a:rPr>
              <a:t>vergeschlechtlichten</a:t>
            </a:r>
            <a:r>
              <a:rPr lang="de-DE" sz="2200" dirty="0">
                <a:latin typeface="Calibri" pitchFamily="34" charset="0"/>
              </a:rPr>
              <a:t> Grenzziehungen zwischen dem öffentlichen und dem privaten Bereich </a:t>
            </a:r>
          </a:p>
          <a:p>
            <a:endParaRPr lang="de-DE" sz="2200" dirty="0" smtClean="0">
              <a:latin typeface="Calibri" pitchFamily="34" charset="0"/>
            </a:endParaRPr>
          </a:p>
          <a:p>
            <a:endParaRPr lang="de-DE" sz="1000" dirty="0" smtClean="0">
              <a:latin typeface="Calibri" pitchFamily="34" charset="0"/>
            </a:endParaRPr>
          </a:p>
          <a:p>
            <a:endParaRPr lang="de-DE" sz="1200" dirty="0">
              <a:latin typeface="Calibri" pitchFamily="34" charset="0"/>
            </a:endParaRPr>
          </a:p>
          <a:p>
            <a:r>
              <a:rPr lang="de-DE" sz="2200" b="1" dirty="0" smtClean="0">
                <a:latin typeface="Calibri" pitchFamily="34" charset="0"/>
              </a:rPr>
              <a:t>(2) </a:t>
            </a:r>
            <a:r>
              <a:rPr lang="de-DE" sz="2200" b="1" dirty="0">
                <a:latin typeface="Calibri" pitchFamily="34" charset="0"/>
              </a:rPr>
              <a:t>Veränderung des Professionalitätsverständnisses </a:t>
            </a:r>
            <a:endParaRPr lang="de-DE" sz="1000" dirty="0" smtClean="0">
              <a:latin typeface="Calibri" pitchFamily="34" charset="0"/>
            </a:endParaRPr>
          </a:p>
          <a:p>
            <a:endParaRPr lang="de-DE" sz="2800" dirty="0">
              <a:latin typeface="Calibri" pitchFamily="34" charset="0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7938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/>
              <a:t>Care-Arrangements in Pflege-Wohn-Gemeinschaften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922218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pPr>
              <a:defRPr/>
            </a:pPr>
            <a:fld id="{D00F7470-0FE2-440E-ADC0-043686EC6A5E}" type="slidenum">
              <a:rPr lang="de-DE"/>
              <a:pPr>
                <a:defRPr/>
              </a:pPr>
              <a:t>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3893" y="717084"/>
            <a:ext cx="8516938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dirty="0" smtClean="0">
                <a:latin typeface="Calibri" pitchFamily="34" charset="0"/>
              </a:rPr>
              <a:t>3.1 Neue </a:t>
            </a:r>
            <a:r>
              <a:rPr lang="de-DE" sz="2800" dirty="0">
                <a:latin typeface="Calibri" pitchFamily="34" charset="0"/>
              </a:rPr>
              <a:t>und veränderte Zuständigkeiten</a:t>
            </a:r>
          </a:p>
          <a:p>
            <a:endParaRPr lang="de-DE" sz="1400" dirty="0">
              <a:latin typeface="Calibri" pitchFamily="34" charset="0"/>
            </a:endParaRPr>
          </a:p>
          <a:p>
            <a:endParaRPr lang="de-DE" sz="2000" u="sng" dirty="0" smtClean="0">
              <a:latin typeface="Calibri" pitchFamily="34" charset="0"/>
            </a:endParaRPr>
          </a:p>
          <a:p>
            <a:endParaRPr lang="de-DE" sz="2400" u="sng" dirty="0">
              <a:latin typeface="Calibri" pitchFamily="34" charset="0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7938"/>
            <a:ext cx="9196388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/>
              <a:t>Care-Arrangements in Pflege-Wohn-Gemeinschaften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tern mit 7 Zacken 8"/>
          <p:cNvSpPr/>
          <p:nvPr/>
        </p:nvSpPr>
        <p:spPr>
          <a:xfrm>
            <a:off x="4203700" y="3028950"/>
            <a:ext cx="2663825" cy="2663825"/>
          </a:xfrm>
          <a:prstGeom prst="star7">
            <a:avLst/>
          </a:prstGeom>
          <a:solidFill>
            <a:schemeClr val="accent1"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4383088" y="4176713"/>
            <a:ext cx="23050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dirty="0">
                <a:latin typeface="+mn-lt"/>
              </a:rPr>
              <a:t>Pflege-/</a:t>
            </a:r>
            <a:r>
              <a:rPr lang="de-DE" b="1" dirty="0" smtClean="0">
                <a:latin typeface="+mn-lt"/>
              </a:rPr>
              <a:t>Betreuungs-bedürftige*r</a:t>
            </a:r>
            <a:endParaRPr lang="de-DE" b="1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060575" y="3248025"/>
            <a:ext cx="27003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Angehörige/gesetzliche Betreuer*innen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868863" y="2544763"/>
            <a:ext cx="16573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Pflegekräfte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040563" y="4360863"/>
            <a:ext cx="18002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Medizinische Dienstleister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183313" y="5756275"/>
            <a:ext cx="16922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Ehrenamtliche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3014663" y="5756275"/>
            <a:ext cx="25558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Alltagsbegleiter*innen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268538" y="4508500"/>
            <a:ext cx="1800225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Hauswirtschafts-kräfte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715125" y="3190875"/>
            <a:ext cx="18002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+mn-lt"/>
              </a:rPr>
              <a:t>Therapeutische Betreuer*innen</a:t>
            </a:r>
          </a:p>
        </p:txBody>
      </p:sp>
      <p:sp>
        <p:nvSpPr>
          <p:cNvPr id="2" name="Rechteck 1"/>
          <p:cNvSpPr/>
          <p:nvPr/>
        </p:nvSpPr>
        <p:spPr>
          <a:xfrm>
            <a:off x="468313" y="2132856"/>
            <a:ext cx="2592387" cy="7016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b="1" dirty="0">
                <a:latin typeface="Calibri" pitchFamily="34" charset="0"/>
              </a:rPr>
              <a:t>Care-Arrangement der Pflege-WG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386D3D-C3D1-41B6-96E6-7D73021ABC56}" type="slidenum">
              <a:rPr lang="de-DE"/>
              <a:pPr>
                <a:defRPr/>
              </a:pPr>
              <a:t>9</a:t>
            </a:fld>
            <a:endParaRPr lang="de-DE"/>
          </a:p>
        </p:txBody>
      </p:sp>
      <p:graphicFrame>
        <p:nvGraphicFramePr>
          <p:cNvPr id="20508" name="Group 28"/>
          <p:cNvGraphicFramePr>
            <a:graphicFrameLocks noGrp="1"/>
          </p:cNvGraphicFramePr>
          <p:nvPr>
            <p:ph idx="1"/>
          </p:nvPr>
        </p:nvGraphicFramePr>
        <p:xfrm>
          <a:off x="611188" y="1341438"/>
          <a:ext cx="7561262" cy="4526280"/>
        </p:xfrm>
        <a:graphic>
          <a:graphicData uri="http://schemas.openxmlformats.org/drawingml/2006/table">
            <a:tbl>
              <a:tblPr/>
              <a:tblGrid>
                <a:gridCol w="3240087"/>
                <a:gridCol w="1873250"/>
                <a:gridCol w="2447925"/>
              </a:tblGrid>
              <a:tr h="74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WG-Typ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Selbstbestimmung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Einbindung/Beteiligung Angehöriger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Typ 1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WGs in ambulanter oder sonstiger Trägerschaft ohne Angehörigengremium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gering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gering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Typ 2 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WGs in ambulanter Trägerschaft mit Angehörigengremium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mittel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mittel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Typ 3</a:t>
                      </a:r>
                    </a:p>
                    <a:p>
                      <a:pPr marL="0" marR="0" lvl="0" indent="0" algn="l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selbstverwaltete WGs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hoch</a:t>
                      </a: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A"/>
                          </a:solidFill>
                          <a:effectLst/>
                          <a:latin typeface="Calibri" pitchFamily="34" charset="0"/>
                          <a:ea typeface="SimSun;宋体" charset="-128"/>
                          <a:cs typeface="Times New Roman" pitchFamily="18" charset="0"/>
                        </a:rPr>
                        <a:t>mittel - hoch</a:t>
                      </a:r>
                      <a:endParaRPr kumimoji="0" lang="de-DE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A"/>
                        </a:solidFill>
                        <a:effectLst/>
                        <a:latin typeface="Calibri" pitchFamily="34" charset="0"/>
                        <a:ea typeface="SimSun;宋体" charset="-128"/>
                        <a:cs typeface="Mangal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chemeClr val="tx1">
                    <a:tint val="75000"/>
                  </a:schemeClr>
                </a:solidFill>
              </a:rPr>
              <a:t>Reimer/</a:t>
            </a:r>
            <a:r>
              <a:rPr lang="de-DE" dirty="0" err="1">
                <a:solidFill>
                  <a:schemeClr val="tx1">
                    <a:tint val="75000"/>
                  </a:schemeClr>
                </a:solidFill>
              </a:rPr>
              <a:t>Riegraf</a:t>
            </a:r>
            <a:endParaRPr lang="de-DE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297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5876925"/>
            <a:ext cx="25209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79" name="Textfeld 2"/>
          <p:cNvSpPr txBox="1">
            <a:spLocks noChangeArrowheads="1"/>
          </p:cNvSpPr>
          <p:nvPr/>
        </p:nvSpPr>
        <p:spPr bwMode="auto">
          <a:xfrm>
            <a:off x="611188" y="404813"/>
            <a:ext cx="630967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800" dirty="0" smtClean="0">
                <a:latin typeface="Calibri" pitchFamily="34" charset="0"/>
              </a:rPr>
              <a:t>3.1 Neue </a:t>
            </a:r>
            <a:r>
              <a:rPr lang="de-DE" sz="2800" dirty="0">
                <a:latin typeface="Calibri" pitchFamily="34" charset="0"/>
              </a:rPr>
              <a:t>und veränderte Zuständigkeiten </a:t>
            </a:r>
          </a:p>
        </p:txBody>
      </p:sp>
      <p:sp>
        <p:nvSpPr>
          <p:cNvPr id="8" name="Titel 4"/>
          <p:cNvSpPr txBox="1">
            <a:spLocks/>
          </p:cNvSpPr>
          <p:nvPr/>
        </p:nvSpPr>
        <p:spPr bwMode="auto">
          <a:xfrm>
            <a:off x="-52388" y="0"/>
            <a:ext cx="9196388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de-DE" sz="1800" dirty="0"/>
              <a:t>Care-Arrangements in Pflege-Wohn-Gemeinschaften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1228</Words>
  <Application>Microsoft Office PowerPoint</Application>
  <PresentationFormat>Bildschirmpräsentation (4:3)</PresentationFormat>
  <Paragraphs>247</Paragraphs>
  <Slides>27</Slides>
  <Notes>27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Larissa</vt:lpstr>
      <vt:lpstr>Diagramm</vt:lpstr>
      <vt:lpstr>Care-Arrangements in Pflege-Wohn-Gemeinschaften     Eine geschlechtergerechte Alternative jenseits von Heimunterbringung und Familienpflege?   </vt:lpstr>
      <vt:lpstr>Care-Arrangements in Pflege-Wohn-Gemeinschaften </vt:lpstr>
      <vt:lpstr>Care-Arrangements in Pflege-Wohn-Gemeinschaften </vt:lpstr>
      <vt:lpstr>Care-Arrangements in Pflege-Wohn-Gemeinschaften </vt:lpstr>
      <vt:lpstr>Care-Arrangements in Pflege-Wohn-Gemeinschaften </vt:lpstr>
      <vt:lpstr>Care-Arrangements in Pflege-Wohn-Gemeinschaften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Geschlechtergerechte Care-Arrangements in Pflege-Wohn-Gemeinschaften?</dc:title>
  <dc:creator>Admin</dc:creator>
  <cp:lastModifiedBy>Admin</cp:lastModifiedBy>
  <cp:revision>612</cp:revision>
  <cp:lastPrinted>2014-05-15T13:46:39Z</cp:lastPrinted>
  <dcterms:created xsi:type="dcterms:W3CDTF">2013-11-04T07:49:56Z</dcterms:created>
  <dcterms:modified xsi:type="dcterms:W3CDTF">2015-03-26T09:02:10Z</dcterms:modified>
</cp:coreProperties>
</file>