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71" r:id="rId5"/>
    <p:sldId id="262" r:id="rId6"/>
    <p:sldId id="267" r:id="rId7"/>
    <p:sldId id="263" r:id="rId8"/>
    <p:sldId id="264" r:id="rId9"/>
    <p:sldId id="265" r:id="rId10"/>
    <p:sldId id="283" r:id="rId11"/>
    <p:sldId id="269" r:id="rId12"/>
    <p:sldId id="270" r:id="rId13"/>
    <p:sldId id="286" r:id="rId14"/>
    <p:sldId id="272" r:id="rId15"/>
    <p:sldId id="281" r:id="rId16"/>
    <p:sldId id="273" r:id="rId17"/>
    <p:sldId id="275" r:id="rId18"/>
    <p:sldId id="276" r:id="rId19"/>
    <p:sldId id="277" r:id="rId20"/>
    <p:sldId id="285" r:id="rId21"/>
    <p:sldId id="287" r:id="rId22"/>
    <p:sldId id="279" r:id="rId23"/>
    <p:sldId id="280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4EF1C-9B91-4759-9CEE-05D020286699}" type="datetimeFigureOut">
              <a:rPr lang="de-DE" smtClean="0"/>
              <a:pPr/>
              <a:t>23.03.2015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543C-F130-4838-9BF5-DC1CEEA39E7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543C-F130-4838-9BF5-DC1CEEA39E71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543C-F130-4838-9BF5-DC1CEEA39E71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543C-F130-4838-9BF5-DC1CEEA39E71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543C-F130-4838-9BF5-DC1CEEA39E71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543C-F130-4838-9BF5-DC1CEEA39E71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543C-F130-4838-9BF5-DC1CEEA39E71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543C-F130-4838-9BF5-DC1CEEA39E71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543C-F130-4838-9BF5-DC1CEEA39E71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F04-AF52-4D85-8D83-C61A6E2C1C2F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A5B-F815-4CF2-9F23-90367612E7C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A8A0-69BD-4CE7-BF6F-EEC63AC92F33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A5B-F815-4CF2-9F23-90367612E7C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5956-6BCA-4191-8CA7-567C6CF21FED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A5B-F815-4CF2-9F23-90367612E7C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9AE8-05DD-4EA8-9587-D5BA437A1193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A5B-F815-4CF2-9F23-90367612E7C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EBB1-73C1-49D7-8904-8EEDECE8BA86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A5B-F815-4CF2-9F23-90367612E7C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951-5E43-4724-BE16-4A6B09825213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A5B-F815-4CF2-9F23-90367612E7C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3F79-0852-4F57-8EC9-20D50AC19CE1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A5B-F815-4CF2-9F23-90367612E7C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6DA9-C163-4E97-B440-979C55510171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A5B-F815-4CF2-9F23-90367612E7C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12C4-EB02-41AC-8F01-7C64A545D912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A5B-F815-4CF2-9F23-90367612E7C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212-D2D8-4F5B-B8F9-9860B4850485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A5B-F815-4CF2-9F23-90367612E7C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D4D2-2503-4F26-A5CC-380B323AD26E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A5B-F815-4CF2-9F23-90367612E7C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8B62-5EBC-4C90-8510-C39409717FA4}" type="datetime1">
              <a:rPr lang="de-DE" smtClean="0"/>
              <a:pPr/>
              <a:t>23.03.2015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EA5B-F815-4CF2-9F23-90367612E7C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2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Gestaltungspreis_2011_Forstamt_06_Gar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6171" y="594066"/>
            <a:ext cx="5988157" cy="44911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157192"/>
            <a:ext cx="9144000" cy="936104"/>
          </a:xfrm>
        </p:spPr>
        <p:txBody>
          <a:bodyPr>
            <a:noAutofit/>
          </a:bodyPr>
          <a:lstStyle/>
          <a:p>
            <a:r>
              <a:rPr lang="de-DE" dirty="0" smtClean="0">
                <a:latin typeface="Arial Black" pitchFamily="34" charset="0"/>
              </a:rPr>
              <a:t>„Altes Forstamt“  </a:t>
            </a:r>
            <a:r>
              <a:rPr lang="de-DE" dirty="0" err="1" smtClean="0">
                <a:latin typeface="Arial Black" pitchFamily="34" charset="0"/>
              </a:rPr>
              <a:t>Jugenheim</a:t>
            </a:r>
            <a:r>
              <a:rPr lang="de-DE" dirty="0" smtClean="0">
                <a:latin typeface="Arial Black" pitchFamily="34" charset="0"/>
              </a:rPr>
              <a:t> </a:t>
            </a:r>
            <a:endParaRPr lang="de-DE" dirty="0">
              <a:latin typeface="Arial Black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9144000" cy="720080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Wohngemeinschaft für demente ältere Menschen </a:t>
            </a:r>
          </a:p>
          <a:p>
            <a:r>
              <a:rPr lang="de-D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 Mehr-Generationen - Haus</a:t>
            </a:r>
            <a:endParaRPr lang="de-DE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Grafik 5" descr="1-Vorlage-Logo-2010-10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6966" y="29155"/>
            <a:ext cx="1367034" cy="663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18864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Bewohnerinnen und Bewohner</a:t>
            </a:r>
            <a:endParaRPr lang="de-DE" sz="2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Grafik 5" descr="2010-05-21-20-Forstamt-W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512390" cy="2376264"/>
          </a:xfrm>
          <a:prstGeom prst="rect">
            <a:avLst/>
          </a:prstGeom>
        </p:spPr>
      </p:pic>
      <p:pic>
        <p:nvPicPr>
          <p:cNvPr id="7" name="Grafik 6" descr="2010-04-27-29-Forstamt-W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093471" cy="2808312"/>
          </a:xfrm>
          <a:prstGeom prst="rect">
            <a:avLst/>
          </a:prstGeom>
        </p:spPr>
      </p:pic>
      <p:pic>
        <p:nvPicPr>
          <p:cNvPr id="8" name="Grafik 7" descr="2010-05-21-26-Forstamt-W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077072"/>
            <a:ext cx="3454468" cy="2592288"/>
          </a:xfrm>
          <a:prstGeom prst="rect">
            <a:avLst/>
          </a:prstGeom>
        </p:spPr>
      </p:pic>
      <p:pic>
        <p:nvPicPr>
          <p:cNvPr id="10" name="Grafik 9" descr="Vortrag14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1" y="908720"/>
            <a:ext cx="3936437" cy="2952328"/>
          </a:xfrm>
          <a:prstGeom prst="rect">
            <a:avLst/>
          </a:prstGeom>
        </p:spPr>
      </p:pic>
      <p:pic>
        <p:nvPicPr>
          <p:cNvPr id="11" name="Grafik 10" descr="1-Vorlage-Logo-2010-10-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38324" y="35468"/>
            <a:ext cx="1205676" cy="585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2010-03-22-3-Forstamt-W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895758"/>
            <a:ext cx="3888432" cy="291761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024336" y="116632"/>
            <a:ext cx="522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Aufgaben der Präsenzkräfte</a:t>
            </a:r>
            <a:endParaRPr lang="de-DE" sz="2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-468560" y="585256"/>
            <a:ext cx="5400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Angebote der Tagesstrukturierung</a:t>
            </a:r>
            <a:endParaRPr lang="de-DE" sz="2000" i="1" dirty="0" smtClean="0">
              <a:latin typeface="Franklin Gothic Medium" pitchFamily="34" charset="0"/>
              <a:ea typeface="Verdana" pitchFamily="34" charset="0"/>
              <a:cs typeface="Verdana" pitchFamily="34" charset="0"/>
            </a:endParaRPr>
          </a:p>
          <a:p>
            <a:pPr lvl="1" algn="ctr"/>
            <a:r>
              <a:rPr lang="de-DE" sz="2000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***</a:t>
            </a:r>
          </a:p>
          <a:p>
            <a:pPr lvl="1"/>
            <a:r>
              <a:rPr lang="de-DE" sz="2000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Soziokulturelle Aktivitäten aufgreifen, anbieten und umsetzen</a:t>
            </a:r>
          </a:p>
          <a:p>
            <a:pPr lvl="1" algn="ctr"/>
            <a:r>
              <a:rPr lang="de-DE" sz="2000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***</a:t>
            </a:r>
          </a:p>
          <a:p>
            <a:pPr lvl="1"/>
            <a:r>
              <a:rPr lang="de-D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Unterstützung der </a:t>
            </a:r>
            <a:r>
              <a:rPr lang="de-DE" sz="20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MieterInnen</a:t>
            </a:r>
            <a:r>
              <a:rPr lang="de-D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bei</a:t>
            </a:r>
            <a:r>
              <a:rPr lang="de-DE" sz="2000" dirty="0" smtClean="0">
                <a:solidFill>
                  <a:srgbClr val="002060"/>
                </a:solidFill>
                <a:latin typeface="Calibri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Erledigungen von Einkäufen</a:t>
            </a:r>
          </a:p>
          <a:p>
            <a:pPr lvl="1" algn="ctr"/>
            <a:r>
              <a:rPr lang="de-DE" sz="2000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***</a:t>
            </a:r>
          </a:p>
          <a:p>
            <a:pPr lvl="1"/>
            <a:r>
              <a:rPr lang="de-DE" sz="2000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Hilfe- und Anleitung bei der Zubereitung von  Mahlzeiten</a:t>
            </a:r>
          </a:p>
          <a:p>
            <a:pPr lvl="1" algn="ctr"/>
            <a:r>
              <a:rPr lang="de-DE" sz="2000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***</a:t>
            </a:r>
          </a:p>
          <a:p>
            <a:pPr lvl="1"/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Hilfe und Unterstützung bei der Selbstpflege</a:t>
            </a:r>
          </a:p>
          <a:p>
            <a:pPr lvl="1" algn="ctr"/>
            <a:r>
              <a:rPr lang="de-DE" sz="2000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***</a:t>
            </a:r>
          </a:p>
          <a:p>
            <a:pPr lvl="1"/>
            <a:r>
              <a:rPr lang="de-DE" sz="2000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Motivationsarbeit und Anleitung der </a:t>
            </a:r>
            <a:r>
              <a:rPr lang="de-DE" sz="2000" i="1" dirty="0" err="1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MieterInnen</a:t>
            </a:r>
            <a:r>
              <a:rPr lang="de-DE" sz="2000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, die Dinge so weit wie möglich selbst mit zu tun</a:t>
            </a:r>
          </a:p>
          <a:p>
            <a:pPr lvl="1" algn="ctr"/>
            <a:r>
              <a:rPr lang="de-DE" sz="2000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***</a:t>
            </a:r>
          </a:p>
          <a:p>
            <a:pPr lvl="1"/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Präsenskräfte verstehen sich als Begleiter der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MieterInnen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Grafik 4" descr="2010-08-25-08-Forstamt-WG-Po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0046" y="908720"/>
            <a:ext cx="3840426" cy="2880320"/>
          </a:xfrm>
          <a:prstGeom prst="rect">
            <a:avLst/>
          </a:prstGeom>
        </p:spPr>
      </p:pic>
      <p:pic>
        <p:nvPicPr>
          <p:cNvPr id="8" name="Grafik 7" descr="1-Vorlage-Logo-2010-10-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9462" y="0"/>
            <a:ext cx="1439042" cy="69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44008" y="692696"/>
            <a:ext cx="4320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Kernkompetenzen in der Pflege (Leistungsrechtlich Grundpflege)</a:t>
            </a:r>
          </a:p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	*	*	*	*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Pflegerische Tätigkeiten nach ärztlichen Verordnungen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(Leistungsrechtlich Behandlungspflege)</a:t>
            </a:r>
          </a:p>
          <a:p>
            <a:pPr>
              <a:buFont typeface="Arial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	*	*	*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Grundpflege durchführen, den Pflegeprozess planen und dokumentieren. </a:t>
            </a:r>
          </a:p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	*	*	*	*</a:t>
            </a:r>
          </a:p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Pflegeprozess am ganzheitlichen Konzept von Pflege und Betreuung sowie dem Konzept der aktivierenden Pflege orientiert.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0"/>
            <a:ext cx="78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Pflegerische Anforderungen an die  Pflegefachkräfte</a:t>
            </a:r>
            <a:endParaRPr lang="de-DE" u="sng" dirty="0"/>
          </a:p>
        </p:txBody>
      </p:sp>
      <p:pic>
        <p:nvPicPr>
          <p:cNvPr id="7" name="Grafik 6" descr="2010-05-21-24-Forstamt-W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3704548" cy="2780928"/>
          </a:xfrm>
          <a:prstGeom prst="rect">
            <a:avLst/>
          </a:prstGeom>
        </p:spPr>
      </p:pic>
      <p:pic>
        <p:nvPicPr>
          <p:cNvPr id="8" name="Grafik 7" descr="2010-04-27-01-Forstamt-W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05063"/>
            <a:ext cx="3744416" cy="2623953"/>
          </a:xfrm>
          <a:prstGeom prst="rect">
            <a:avLst/>
          </a:prstGeom>
        </p:spPr>
      </p:pic>
      <p:pic>
        <p:nvPicPr>
          <p:cNvPr id="10" name="Grafik 9" descr="1-Vorlage-Logo-2010-10-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8324" y="35468"/>
            <a:ext cx="1205676" cy="585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-Vorlage-Logo-2010-10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26508"/>
            <a:ext cx="1224136" cy="5941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563888" y="4462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Aufgaben der Angehörigen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9512" y="532993"/>
            <a:ext cx="52920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Aktive Mitgliedschaft im </a:t>
            </a:r>
            <a:r>
              <a:rPr lang="de-DE" i="1" dirty="0" err="1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Angehörigengremium</a:t>
            </a:r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 algn="ctr"/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***</a:t>
            </a:r>
          </a:p>
          <a:p>
            <a:pPr lvl="0" algn="r"/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Mitarbeit bei der individuellen Betreuung (u.a. Einrichten des individuellen Mieterzimmers, Mitwirkung bei der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Biographiearbeit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etc.).</a:t>
            </a:r>
          </a:p>
          <a:p>
            <a:pPr lvl="0" algn="ctr"/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***</a:t>
            </a:r>
          </a:p>
          <a:p>
            <a:pPr lvl="0"/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Übernahme von Verantwortung sowohl bei allen wohnungswirtschaftlichen Belangen, als auch für das Zusammenleben in der Wohngemeinschaft (z.B. bei der Gestaltung von Gemeinschaftsräumen und Garten).</a:t>
            </a:r>
          </a:p>
          <a:p>
            <a:pPr lvl="0" algn="r"/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Kontrolle der Qualität.</a:t>
            </a:r>
          </a:p>
          <a:p>
            <a:pPr lvl="0" algn="ctr"/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***</a:t>
            </a:r>
          </a:p>
          <a:p>
            <a:pPr lvl="0"/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Freizeitangebote (individuell und gemeinsam).</a:t>
            </a:r>
          </a:p>
          <a:p>
            <a:pPr lvl="0" algn="r"/>
            <a:r>
              <a:rPr lang="de-DE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Teilnahme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 den Mahlzeiten.</a:t>
            </a:r>
          </a:p>
          <a:p>
            <a:pPr lvl="0" algn="ctr"/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***</a:t>
            </a:r>
          </a:p>
          <a:p>
            <a:pPr lvl="0"/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Regelung von administrativen Angelegenheiten und Arztbesuche.</a:t>
            </a:r>
          </a:p>
          <a:p>
            <a:pPr lvl="0" algn="r"/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Einkäufe</a:t>
            </a:r>
            <a:endParaRPr lang="de-DE" i="1" dirty="0" smtClean="0">
              <a:latin typeface="Franklin Gothic Medium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Mitgestaltung von Feiern, Festen und Ausflügen</a:t>
            </a:r>
          </a:p>
        </p:txBody>
      </p:sp>
      <p:pic>
        <p:nvPicPr>
          <p:cNvPr id="5" name="Grafik 4" descr="Vortrag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293096"/>
            <a:ext cx="3299659" cy="2242560"/>
          </a:xfrm>
          <a:prstGeom prst="rect">
            <a:avLst/>
          </a:prstGeom>
        </p:spPr>
      </p:pic>
      <p:pic>
        <p:nvPicPr>
          <p:cNvPr id="6" name="Grafik 5" descr="Vortrag23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980728"/>
            <a:ext cx="3201820" cy="24024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4752528" cy="648072"/>
          </a:xfrm>
        </p:spPr>
        <p:txBody>
          <a:bodyPr>
            <a:normAutofit/>
          </a:bodyPr>
          <a:lstStyle/>
          <a:p>
            <a:pPr algn="l"/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Aufgaben des Fördervereins</a:t>
            </a:r>
            <a:endParaRPr lang="de-DE" sz="2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427984" y="2682205"/>
            <a:ext cx="50405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Projekt Wohngemeinschaft </a:t>
            </a:r>
          </a:p>
          <a:p>
            <a:pPr marL="457200" indent="-457200"/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„Altes Forstamt“</a:t>
            </a:r>
          </a:p>
          <a:p>
            <a:pPr marL="457200" indent="-457200"/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Klassische Tätigkeit eines Vermieters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Koordination der Wohngemeinschaft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Hauswirtschaft fürs ganze Anwesen</a:t>
            </a:r>
          </a:p>
        </p:txBody>
      </p:sp>
      <p:pic>
        <p:nvPicPr>
          <p:cNvPr id="7" name="Grafik 6" descr="1-Vorlage-Logo-2010-10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3560" y="29155"/>
            <a:ext cx="1960440" cy="95157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0" y="2636912"/>
            <a:ext cx="4283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Förderung der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Diakoniestation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Form von Übernahme der Kosten für Fort- und Weiterbildung (Fachfrau für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Gerontopsychatrie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Pflegedienstleitung u.a.)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90872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Satzung unseres Fördervereins schreibt vor: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	initiieren und fördern von zukunftsweisenden Versorgungs- und 	Hilfsstrukturen.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	Initiierung und Förderung von Projekten im Betreuungsbereich 	älterer, dementer, behinderter und chronisch kranker Menschen.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0" y="4365104"/>
            <a:ext cx="4716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Weitere Aufgabenfelder: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Fundraising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Öffentlichkeitsarbeit durch Presseartikel, 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Veranstaltungen und Feste wie Adventsmarkt, Tag des offenen Denkmals, Kunstausstellungen.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499992" y="4725144"/>
            <a:ext cx="48245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Projekt Tages-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betreuung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pflege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Erstellung Räumlichkeiten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Konzept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Finanzierung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26064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Leben in der Wohngemeinschaft</a:t>
            </a:r>
            <a:endParaRPr lang="de-DE" sz="2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Grafik 4" descr="2010-03-22-2-Forstamt-W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764704"/>
            <a:ext cx="3454468" cy="2592288"/>
          </a:xfrm>
          <a:prstGeom prst="rect">
            <a:avLst/>
          </a:prstGeom>
        </p:spPr>
      </p:pic>
      <p:pic>
        <p:nvPicPr>
          <p:cNvPr id="7" name="Grafik 6" descr="2010-04-27-11-Forstamt-W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808" y="3861048"/>
            <a:ext cx="4001152" cy="2664296"/>
          </a:xfrm>
          <a:prstGeom prst="rect">
            <a:avLst/>
          </a:prstGeom>
        </p:spPr>
      </p:pic>
      <p:pic>
        <p:nvPicPr>
          <p:cNvPr id="9" name="Grafik 8" descr="Vortrag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717032"/>
            <a:ext cx="3924436" cy="2664296"/>
          </a:xfrm>
          <a:prstGeom prst="rect">
            <a:avLst/>
          </a:prstGeom>
        </p:spPr>
      </p:pic>
      <p:pic>
        <p:nvPicPr>
          <p:cNvPr id="10" name="Grafik 9" descr="Vortrag26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890718"/>
            <a:ext cx="3384376" cy="2538282"/>
          </a:xfrm>
          <a:prstGeom prst="rect">
            <a:avLst/>
          </a:prstGeom>
        </p:spPr>
      </p:pic>
      <p:pic>
        <p:nvPicPr>
          <p:cNvPr id="11" name="Grafik 10" descr="1-Vorlage-Logo-2010-10-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8974" y="-7901"/>
            <a:ext cx="1295026" cy="628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904656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 Zusammenleben im Alten Forstamt</a:t>
            </a:r>
            <a:endParaRPr lang="de-DE" sz="2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Grafik 9" descr="Bil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3646072" cy="2736304"/>
          </a:xfrm>
          <a:prstGeom prst="rect">
            <a:avLst/>
          </a:prstGeom>
        </p:spPr>
      </p:pic>
      <p:pic>
        <p:nvPicPr>
          <p:cNvPr id="11" name="Grafik 10" descr="Vortrag3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789040"/>
            <a:ext cx="3840427" cy="2880320"/>
          </a:xfrm>
          <a:prstGeom prst="rect">
            <a:avLst/>
          </a:prstGeom>
        </p:spPr>
      </p:pic>
      <p:pic>
        <p:nvPicPr>
          <p:cNvPr id="12" name="Grafik 11" descr="Vortrag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836712"/>
            <a:ext cx="3899925" cy="2924944"/>
          </a:xfrm>
          <a:prstGeom prst="rect">
            <a:avLst/>
          </a:prstGeom>
        </p:spPr>
      </p:pic>
      <p:pic>
        <p:nvPicPr>
          <p:cNvPr id="13" name="Grafik 12" descr="Vortrag30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908720"/>
            <a:ext cx="3552395" cy="2664296"/>
          </a:xfrm>
          <a:prstGeom prst="rect">
            <a:avLst/>
          </a:prstGeom>
        </p:spPr>
      </p:pic>
      <p:pic>
        <p:nvPicPr>
          <p:cNvPr id="14" name="Grafik 13" descr="1-Vorlage-Logo-2010-10-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0982" y="27050"/>
            <a:ext cx="1223018" cy="593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0" y="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Öffentlichkeit im Alten Forstamt</a:t>
            </a:r>
            <a:endParaRPr lang="de-DE" sz="2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Grafik 11" descr="Vortrag3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149080"/>
            <a:ext cx="3449633" cy="2592288"/>
          </a:xfrm>
          <a:prstGeom prst="rect">
            <a:avLst/>
          </a:prstGeom>
        </p:spPr>
      </p:pic>
      <p:pic>
        <p:nvPicPr>
          <p:cNvPr id="13" name="Grafik 12" descr="Vortrag3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648072"/>
            <a:ext cx="3707904" cy="2780928"/>
          </a:xfrm>
          <a:prstGeom prst="rect">
            <a:avLst/>
          </a:prstGeom>
        </p:spPr>
      </p:pic>
      <p:pic>
        <p:nvPicPr>
          <p:cNvPr id="14" name="Grafik 13" descr="Vortrag3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052736"/>
            <a:ext cx="3923928" cy="2866307"/>
          </a:xfrm>
          <a:prstGeom prst="rect">
            <a:avLst/>
          </a:prstGeom>
        </p:spPr>
      </p:pic>
      <p:pic>
        <p:nvPicPr>
          <p:cNvPr id="10" name="Grafik 9" descr="1-Vorlage-Logo-2010-10-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6966" y="0"/>
            <a:ext cx="1367034" cy="663541"/>
          </a:xfrm>
          <a:prstGeom prst="rect">
            <a:avLst/>
          </a:prstGeom>
        </p:spPr>
      </p:pic>
      <p:pic>
        <p:nvPicPr>
          <p:cNvPr id="15" name="Grafik 14" descr="Bild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3930967"/>
            <a:ext cx="3672408" cy="245036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1520" y="69269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Laternenfest</a:t>
            </a:r>
            <a:endParaRPr lang="de-DE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92080" y="342900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Tag des offenen Denkmals</a:t>
            </a:r>
            <a:endParaRPr lang="de-DE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707904" y="638132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Sommerfest mit Musik</a:t>
            </a:r>
            <a:endParaRPr lang="de-DE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Plakat Advent 2011 DIN A3-komp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2088232" cy="3028823"/>
          </a:xfrm>
          <a:prstGeom prst="rect">
            <a:avLst/>
          </a:prstGeom>
        </p:spPr>
      </p:pic>
      <p:pic>
        <p:nvPicPr>
          <p:cNvPr id="11" name="Grafik 10" descr="Bil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3" y="548680"/>
            <a:ext cx="4392488" cy="292832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95536" y="11663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Adventsmarkt</a:t>
            </a:r>
            <a:endParaRPr lang="de-DE" sz="2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Grafik 6" descr="1-Vorlage-Logo-2010-10-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6966" y="29155"/>
            <a:ext cx="1367034" cy="66354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1520" y="39330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Kunstausstellung</a:t>
            </a:r>
            <a:endParaRPr lang="de-DE" sz="2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Grafik 8" descr="2011-05-28-08-Forstamt-Kinderfe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581128"/>
            <a:ext cx="3264024" cy="2176016"/>
          </a:xfrm>
          <a:prstGeom prst="rect">
            <a:avLst/>
          </a:prstGeom>
        </p:spPr>
      </p:pic>
      <p:pic>
        <p:nvPicPr>
          <p:cNvPr id="10" name="Grafik 9" descr="2012-05-18-14-Forstamt-Ausstellu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4293096"/>
            <a:ext cx="3162395" cy="2376263"/>
          </a:xfrm>
          <a:prstGeom prst="rect">
            <a:avLst/>
          </a:prstGeom>
        </p:spPr>
      </p:pic>
      <p:pic>
        <p:nvPicPr>
          <p:cNvPr id="13" name="Grafik 12" descr="2012-05-18-17-Forstamt-Ausstellu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3861048"/>
            <a:ext cx="3312368" cy="248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26064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Veranstaltungen</a:t>
            </a:r>
            <a:endParaRPr lang="de-DE" sz="2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Grafik 3" descr="Flyer_Veranstaltung_Ich-habe-Alzhei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3312368" cy="4853005"/>
          </a:xfrm>
          <a:prstGeom prst="rect">
            <a:avLst/>
          </a:prstGeom>
        </p:spPr>
      </p:pic>
      <p:pic>
        <p:nvPicPr>
          <p:cNvPr id="8" name="Grafik 7" descr="Vortrag4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333043"/>
            <a:ext cx="3511252" cy="5264309"/>
          </a:xfrm>
          <a:prstGeom prst="rect">
            <a:avLst/>
          </a:prstGeom>
        </p:spPr>
      </p:pic>
      <p:pic>
        <p:nvPicPr>
          <p:cNvPr id="7" name="Grafik 6" descr="1-Vorlage-Logo-2010-10-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974" y="0"/>
            <a:ext cx="1295026" cy="628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0" y="551723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 „Alte Forstamt“, erbaut 1552.</a:t>
            </a:r>
          </a:p>
          <a:p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 Ortskern </a:t>
            </a:r>
            <a:r>
              <a:rPr lang="de-DE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Jugenheim</a:t>
            </a:r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auf einem Areal von ca. 2.500 m²</a:t>
            </a:r>
          </a:p>
          <a:p>
            <a:r>
              <a:rPr lang="de-DE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 Gebäude hat eine Grundfläche von 240 m²</a:t>
            </a:r>
            <a:endParaRPr lang="de-DE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Grafik 6" descr="Vortrag0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6840252" cy="4560168"/>
          </a:xfrm>
          <a:prstGeom prst="rect">
            <a:avLst/>
          </a:prstGeom>
        </p:spPr>
      </p:pic>
      <p:pic>
        <p:nvPicPr>
          <p:cNvPr id="6" name="Grafik 5" descr="1-Vorlage-Logo-2010-10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2950" y="0"/>
            <a:ext cx="1475554" cy="71621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635896" y="3284984"/>
            <a:ext cx="899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→</a:t>
            </a:r>
            <a:endParaRPr lang="de-DE" sz="5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1-Vorlage-Logo-2010-10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0942" y="-3693"/>
            <a:ext cx="1583058" cy="76839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699792" y="191683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→</a:t>
            </a:r>
            <a:endParaRPr lang="de-DE" sz="4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23728" y="33265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Finanzierung</a:t>
            </a:r>
            <a:endParaRPr lang="de-DE" sz="2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98072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Einzugsberechtigung; </a:t>
            </a:r>
          </a:p>
          <a:p>
            <a:r>
              <a:rPr lang="de-DE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Pflegestufe 1 mit erheblich eingeschränkter Alltagskompetenz </a:t>
            </a:r>
          </a:p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erh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eAk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gemäß § 45a  SGB XI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281286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Lebenshaltungskosten:</a:t>
            </a:r>
            <a:endParaRPr lang="de-DE" sz="20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500336" y="3535640"/>
          <a:ext cx="6096000" cy="27736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32448"/>
                <a:gridCol w="2063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Kostenart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€ / Monat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Kaltmiete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Ø  258,00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Nebenkosten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209,00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Haushaltsgeld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250,00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2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Summe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758,00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-Vorlage-Logo-2010-10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11383"/>
            <a:ext cx="1403648" cy="68131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55576" y="33265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Betreuungskosten:</a:t>
            </a:r>
            <a:endParaRPr lang="de-DE" sz="20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51520" y="1124744"/>
          <a:ext cx="8568952" cy="5455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588134"/>
                <a:gridCol w="2118002"/>
                <a:gridCol w="1862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SGB XI    Stufe 1 mit </a:t>
                      </a:r>
                      <a:r>
                        <a:rPr lang="de-DE" sz="2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erh</a:t>
                      </a:r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</a:t>
                      </a:r>
                      <a:r>
                        <a:rPr lang="de-DE" sz="20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eAk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€ / Monat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€ / Gesamt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Erstattung an Pflegedienst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2.557,00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Betreuungsleistungen</a:t>
                      </a:r>
                      <a:r>
                        <a:rPr lang="de-DE" sz="2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Zuschuss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205,00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Zuschuss ambulante WG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208,00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Sachkostenerstattung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40,00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Summe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453,00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2.104,00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Verhinderungspflege (1/12)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134,33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Kurzzeitpflege (1/12)</a:t>
                      </a:r>
                      <a:r>
                        <a:rPr lang="de-DE" sz="20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für Verhinderungspflege max. 50% 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67,17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Summe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201,50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Eigenanteil Betreuung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1.902,50</a:t>
                      </a:r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2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159023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Auszeichnungen</a:t>
            </a:r>
            <a:endParaRPr lang="de-DE" sz="2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Grafik 4" descr="Logo-Elisabeth-Pre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005" y="3140968"/>
            <a:ext cx="2185747" cy="10081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443711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Verliehen am 19.09.2011 in Marburg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27984" y="20608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Gestaltungspreis 2011 – Anerkennung</a:t>
            </a:r>
          </a:p>
          <a:p>
            <a:r>
              <a:rPr lang="de-DE" i="1" dirty="0" err="1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Gradmann</a:t>
            </a:r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 Stiftung   Stuttgart </a:t>
            </a:r>
            <a:endParaRPr lang="de-DE" i="1" dirty="0">
              <a:latin typeface="Franklin Gothic Medium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427984" y="270892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Überreicht am 02.12.2011 in Stuttgart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07704" y="566298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Zusammen – Gebaut  -  3. Platz</a:t>
            </a:r>
          </a:p>
          <a:p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Hessen-Agentur im Auftrag Land Hessen</a:t>
            </a:r>
            <a:endParaRPr lang="de-DE" i="1" dirty="0">
              <a:latin typeface="Franklin Gothic Medium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907704" y="637203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Überreicht am 03.12.2008 in Wiesbaden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Grafik 10" descr="1-Vorlage-Logo-2010-10-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31259"/>
            <a:ext cx="1511050" cy="73344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51520" y="836712"/>
            <a:ext cx="31683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Förderpreis </a:t>
            </a:r>
          </a:p>
          <a:p>
            <a:pPr algn="ctr"/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Initiative  &gt;anstiften&lt;</a:t>
            </a:r>
          </a:p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Software AG Stiftung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51520" y="17728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Überreicht am 15.06.2012 in Darmstadt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Grafik 14" descr="Vortrag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692696"/>
            <a:ext cx="1512168" cy="1008604"/>
          </a:xfrm>
          <a:prstGeom prst="rect">
            <a:avLst/>
          </a:prstGeom>
        </p:spPr>
      </p:pic>
      <p:pic>
        <p:nvPicPr>
          <p:cNvPr id="16" name="Grafik 15" descr="Vortrag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3356993"/>
            <a:ext cx="1512501" cy="1008112"/>
          </a:xfrm>
          <a:prstGeom prst="rect">
            <a:avLst/>
          </a:prstGeom>
        </p:spPr>
      </p:pic>
      <p:pic>
        <p:nvPicPr>
          <p:cNvPr id="17" name="Grafik 16" descr="Vortrag45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7156" y="5645025"/>
            <a:ext cx="1648540" cy="1096343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220072" y="335699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Ludwig-Metzger-Preis</a:t>
            </a:r>
          </a:p>
          <a:p>
            <a:pPr algn="ctr"/>
            <a:r>
              <a:rPr lang="de-DE" i="1" dirty="0" smtClean="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Auszeichnung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Sparkasse Darmstadt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292080" y="4293096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Überreicht am 19.03.2009 in Darmstadt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Grafik 19" descr="Vortrag4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4725144"/>
            <a:ext cx="16206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2492896"/>
            <a:ext cx="8892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Förderverein DNB e.V.</a:t>
            </a:r>
          </a:p>
          <a:p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Raiffeisenstr.  9</a:t>
            </a:r>
          </a:p>
          <a:p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64342  </a:t>
            </a:r>
            <a:r>
              <a:rPr lang="de-DE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Seeheim-Jugenheim</a:t>
            </a:r>
            <a:endParaRPr lang="de-DE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	06257  8 53 39</a:t>
            </a:r>
          </a:p>
          <a:p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Fax	06257  86 88 18</a:t>
            </a:r>
          </a:p>
          <a:p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Mail	gebasee@t-online.de</a:t>
            </a:r>
            <a:endParaRPr lang="de-D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Grafik 7" descr="1-Vorlage-Logo-2010-10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7287" y="44624"/>
            <a:ext cx="5489009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Blick vom Garten, Richtung Hang.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Grafik 7" descr="Vortrag0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6867327" cy="5160574"/>
          </a:xfrm>
          <a:prstGeom prst="rect">
            <a:avLst/>
          </a:prstGeom>
        </p:spPr>
      </p:pic>
      <p:pic>
        <p:nvPicPr>
          <p:cNvPr id="7" name="Grafik 6" descr="1-Vorlage-Logo-2010-10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974" y="0"/>
            <a:ext cx="1295026" cy="628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149080"/>
            <a:ext cx="4572000" cy="2304256"/>
          </a:xfrm>
        </p:spPr>
        <p:txBody>
          <a:bodyPr>
            <a:noAutofit/>
          </a:bodyPr>
          <a:lstStyle/>
          <a:p>
            <a:pPr algn="l"/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Zum Anwesen gehören</a:t>
            </a:r>
            <a:b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Remise, linkes Bild und</a:t>
            </a:r>
            <a:b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 Waschhaus.</a:t>
            </a:r>
            <a:b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 Bild unten zeigt das Ensemble vom Garten aus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Grafik 8" descr="Vortrag0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" y="404664"/>
            <a:ext cx="4499992" cy="3374994"/>
          </a:xfrm>
          <a:prstGeom prst="rect">
            <a:avLst/>
          </a:prstGeom>
        </p:spPr>
      </p:pic>
      <p:pic>
        <p:nvPicPr>
          <p:cNvPr id="11" name="Grafik 10" descr="Vortrag0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35288"/>
            <a:ext cx="3912096" cy="2934072"/>
          </a:xfrm>
          <a:prstGeom prst="rect">
            <a:avLst/>
          </a:prstGeom>
        </p:spPr>
      </p:pic>
      <p:pic>
        <p:nvPicPr>
          <p:cNvPr id="13" name="Grafik 12" descr="Vortrag0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908720"/>
            <a:ext cx="3482951" cy="2617325"/>
          </a:xfrm>
          <a:prstGeom prst="rect">
            <a:avLst/>
          </a:prstGeom>
        </p:spPr>
      </p:pic>
      <p:pic>
        <p:nvPicPr>
          <p:cNvPr id="8" name="Grafik 7" descr="1-Vorlage-Logo-2010-10-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0"/>
            <a:ext cx="1439042" cy="69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623731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Schema durch das Hauptgebäude nach dem Umbau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Grafik 7" descr="Vortrag0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24869"/>
            <a:ext cx="7524328" cy="5224411"/>
          </a:xfrm>
          <a:prstGeom prst="rect">
            <a:avLst/>
          </a:prstGeom>
        </p:spPr>
      </p:pic>
      <p:pic>
        <p:nvPicPr>
          <p:cNvPr id="7" name="Grafik 6" descr="1-Vorlage-Logo-2010-10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974" y="0"/>
            <a:ext cx="1295026" cy="628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58052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Angehörigen der ersten Bewohnerinnen und Bewohner wurden an der Planung beteiligt.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Grafik 6" descr="Vortrag0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6816757" cy="5112568"/>
          </a:xfrm>
          <a:prstGeom prst="rect">
            <a:avLst/>
          </a:prstGeom>
        </p:spPr>
      </p:pic>
      <p:pic>
        <p:nvPicPr>
          <p:cNvPr id="8" name="Grafik 7" descr="1-Vorlage-Logo-2010-10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9973" y="35468"/>
            <a:ext cx="1354027" cy="65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0" y="58052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Grundriss der Wohngemeinschaft „Altes Forstamt</a:t>
            </a:r>
            <a:r>
              <a:rPr lang="de-DE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endParaRPr lang="de-DE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Grafik 6" descr="Vortrag0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80554"/>
            <a:ext cx="9144000" cy="3696891"/>
          </a:xfrm>
          <a:prstGeom prst="rect">
            <a:avLst/>
          </a:prstGeom>
        </p:spPr>
      </p:pic>
      <p:pic>
        <p:nvPicPr>
          <p:cNvPr id="8" name="Grafik 7" descr="1-Vorlage-Logo-2010-10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2950" y="31259"/>
            <a:ext cx="1511050" cy="73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Vortrag1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7669"/>
            <a:ext cx="7262401" cy="6695707"/>
          </a:xfrm>
          <a:prstGeom prst="rect">
            <a:avLst/>
          </a:prstGeom>
        </p:spPr>
      </p:pic>
      <p:pic>
        <p:nvPicPr>
          <p:cNvPr id="6" name="Grafik 5" descr="1-Vorlage-Logo-2010-10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4958" y="-5797"/>
            <a:ext cx="1439042" cy="69849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61653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Vom Förderverein wurden 170.000 Euro für den Umbau beschafft.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arten 0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102864"/>
            <a:ext cx="4427984" cy="3334248"/>
          </a:xfrm>
          <a:prstGeom prst="rect">
            <a:avLst/>
          </a:prstGeom>
        </p:spPr>
      </p:pic>
      <p:pic>
        <p:nvPicPr>
          <p:cNvPr id="3" name="Grafik 2" descr="Garten 1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088740"/>
            <a:ext cx="4464496" cy="33483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99592" y="465313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Garten 2009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652120" y="458112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Garten 2012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Grafik 9" descr="1-Vorlage-Logo-2010-10-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35468"/>
            <a:ext cx="1205676" cy="585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Bildschirmpräsentation (4:3)</PresentationFormat>
  <Paragraphs>148</Paragraphs>
  <Slides>23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Larissa-Design</vt:lpstr>
      <vt:lpstr>„Altes Forstamt“  Jugenheim </vt:lpstr>
      <vt:lpstr>Folie 2</vt:lpstr>
      <vt:lpstr>Folie 3</vt:lpstr>
      <vt:lpstr>Zum Anwesen gehören die Remise, linkes Bild und das Waschhaus.  Das Bild unten zeigt das Ensemble vom Garten aus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Aufgaben des Fördervereins</vt:lpstr>
      <vt:lpstr>Folie 15</vt:lpstr>
      <vt:lpstr>Das Zusammenleben im Alten Forstamt</vt:lpstr>
      <vt:lpstr>Folie 17</vt:lpstr>
      <vt:lpstr>Folie 18</vt:lpstr>
      <vt:lpstr>Folie 19</vt:lpstr>
      <vt:lpstr>Folie 20</vt:lpstr>
      <vt:lpstr>Folie 21</vt:lpstr>
      <vt:lpstr>Folie 22</vt:lpstr>
      <vt:lpstr>Folie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„Altes Forstamt“  Jugenheim</dc:title>
  <dc:creator>Gerhard</dc:creator>
  <cp:lastModifiedBy>User</cp:lastModifiedBy>
  <cp:revision>161</cp:revision>
  <dcterms:created xsi:type="dcterms:W3CDTF">2012-07-20T16:08:23Z</dcterms:created>
  <dcterms:modified xsi:type="dcterms:W3CDTF">2015-03-23T15:43:32Z</dcterms:modified>
</cp:coreProperties>
</file>