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260" r:id="rId3"/>
    <p:sldId id="266" r:id="rId4"/>
    <p:sldId id="264" r:id="rId5"/>
    <p:sldId id="265" r:id="rId6"/>
    <p:sldId id="281" r:id="rId7"/>
    <p:sldId id="272" r:id="rId8"/>
    <p:sldId id="273" r:id="rId9"/>
    <p:sldId id="274" r:id="rId10"/>
    <p:sldId id="275" r:id="rId11"/>
    <p:sldId id="263" r:id="rId12"/>
    <p:sldId id="276" r:id="rId13"/>
    <p:sldId id="279" r:id="rId14"/>
    <p:sldId id="280" r:id="rId15"/>
    <p:sldId id="270" r:id="rId16"/>
    <p:sldId id="278" r:id="rId17"/>
    <p:sldId id="282" r:id="rId18"/>
    <p:sldId id="283" r:id="rId19"/>
    <p:sldId id="271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F3F1-0403-47CE-8157-EF643DABB63A}" type="datetimeFigureOut">
              <a:rPr lang="de-DE" smtClean="0"/>
              <a:pPr/>
              <a:t>25.03.2015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F4A29-34BA-47B2-822B-AF943DCF870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6DA0-34C1-4F08-B7E2-DD30641032E9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6DA0-34C1-4F08-B7E2-DD30641032E9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41D9-4243-4E08-B955-6A59C1E767EF}" type="datetime1">
              <a:rPr lang="de-DE" smtClean="0"/>
              <a:pPr/>
              <a:t>25.03.2015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F3BC-21FD-4487-B299-9009318B44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E47-1596-4DF0-92E9-6252FD9BA15E}" type="datetime1">
              <a:rPr lang="de-DE" smtClean="0"/>
              <a:pPr/>
              <a:t>25.03.2015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F3BC-21FD-4487-B299-9009318B44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D374-8385-4D9E-AC8D-826440882346}" type="datetime1">
              <a:rPr lang="de-DE" smtClean="0"/>
              <a:pPr/>
              <a:t>25.03.2015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F3BC-21FD-4487-B299-9009318B44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A12A-A257-4485-8483-EB8EA1D3E097}" type="datetime1">
              <a:rPr lang="de-DE" smtClean="0"/>
              <a:pPr/>
              <a:t>25.03.2015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F3BC-21FD-4487-B299-9009318B44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BA1E-9AB2-4197-831D-A3BF90A1BDE8}" type="datetime1">
              <a:rPr lang="de-DE" smtClean="0"/>
              <a:pPr/>
              <a:t>25.03.2015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F3BC-21FD-4487-B299-9009318B44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2B6E-C24D-424D-B6F4-CDEB713857D8}" type="datetime1">
              <a:rPr lang="de-DE" smtClean="0"/>
              <a:pPr/>
              <a:t>25.03.2015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F3BC-21FD-4487-B299-9009318B44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0927-A693-4C5C-A5DA-30FD61A47544}" type="datetime1">
              <a:rPr lang="de-DE" smtClean="0"/>
              <a:pPr/>
              <a:t>25.03.2015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F3BC-21FD-4487-B299-9009318B44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1A4-0EC3-4766-8ED1-6D65B1B0E198}" type="datetime1">
              <a:rPr lang="de-DE" smtClean="0"/>
              <a:pPr/>
              <a:t>25.03.2015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F3BC-21FD-4487-B299-9009318B44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98AC-2EFC-46CC-985E-927AB934B267}" type="datetime1">
              <a:rPr lang="de-DE" smtClean="0"/>
              <a:pPr/>
              <a:t>25.03.2015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F3BC-21FD-4487-B299-9009318B44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BA86-0FE5-40E4-B7F0-A7BBB328E219}" type="datetime1">
              <a:rPr lang="de-DE" smtClean="0"/>
              <a:pPr/>
              <a:t>25.03.2015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F3BC-21FD-4487-B299-9009318B44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0C6C-26BD-40C2-8275-0F793B784A29}" type="datetime1">
              <a:rPr lang="de-DE" smtClean="0"/>
              <a:pPr/>
              <a:t>25.03.2015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F3BC-21FD-4487-B299-9009318B44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17BE-A732-4AC4-865E-FB689B71F366}" type="datetime1">
              <a:rPr lang="de-DE" smtClean="0"/>
              <a:pPr/>
              <a:t>25.03.2015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F3BC-21FD-4487-B299-9009318B44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fgw-ev.de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hyperlink" Target="http://www.fgw-ev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456539" cy="3557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547664" y="4322250"/>
            <a:ext cx="6936396" cy="61891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de-DE" b="1" dirty="0" smtClean="0">
                <a:solidFill>
                  <a:srgbClr val="0044AC"/>
                </a:solidFill>
                <a:latin typeface="Verdana" pitchFamily="34" charset="0"/>
                <a:cs typeface="Arial" charset="0"/>
                <a:sym typeface="Georgia Bold" charset="0"/>
              </a:rPr>
              <a:t>Zugänge zu WohnPflege-Gemeinschaften und die Rollen der </a:t>
            </a:r>
            <a:r>
              <a:rPr lang="de-DE" b="1" dirty="0" err="1" smtClean="0">
                <a:solidFill>
                  <a:srgbClr val="0044AC"/>
                </a:solidFill>
                <a:latin typeface="Verdana" pitchFamily="34" charset="0"/>
                <a:cs typeface="Arial" charset="0"/>
                <a:sym typeface="Georgia Bold" charset="0"/>
              </a:rPr>
              <a:t>Angehörigengemeinschaft</a:t>
            </a:r>
            <a:endParaRPr lang="de-DE" b="1" dirty="0">
              <a:solidFill>
                <a:srgbClr val="0044AC"/>
              </a:solidFill>
              <a:latin typeface="Verdana" pitchFamily="34" charset="0"/>
              <a:cs typeface="Arial" charset="0"/>
              <a:sym typeface="Georgia Bold" charset="0"/>
            </a:endParaRP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5652120" y="6453336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1BC-1A15-40F6-BC70-4251316123DE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 rot="5400000">
            <a:off x="7312950" y="313632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© FORUM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619672" y="5229200"/>
            <a:ext cx="6936396" cy="61891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endParaRPr lang="de-DE" dirty="0"/>
          </a:p>
          <a:p>
            <a:pPr algn="ctr"/>
            <a:r>
              <a:rPr lang="de-DE" b="1" dirty="0" smtClean="0">
                <a:solidFill>
                  <a:srgbClr val="0044AC"/>
                </a:solidFill>
                <a:latin typeface="Verdana" pitchFamily="34" charset="0"/>
                <a:cs typeface="Arial" charset="0"/>
                <a:sym typeface="Georgia Bold" charset="0"/>
              </a:rPr>
              <a:t>Darmstadt 27. März 2015</a:t>
            </a:r>
            <a:endParaRPr lang="de-DE" sz="2000" b="1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0703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1960" y="-12868"/>
            <a:ext cx="36724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Neue Wohn-Pflege-Form: Praxis</a:t>
            </a:r>
          </a:p>
          <a:p>
            <a:pPr algn="ctr">
              <a:spcBef>
                <a:spcPct val="50000"/>
              </a:spcBef>
              <a:defRPr/>
            </a:pP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23" name="Auf der gleichen Seite des Rechtecks liegende Ecken abrunden 4"/>
          <p:cNvSpPr/>
          <p:nvPr/>
        </p:nvSpPr>
        <p:spPr>
          <a:xfrm>
            <a:off x="2450379" y="1988840"/>
            <a:ext cx="6693621" cy="4176464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Als </a:t>
            </a:r>
            <a:r>
              <a:rPr lang="de-DE" sz="2800" b="1" dirty="0" err="1" smtClean="0">
                <a:solidFill>
                  <a:srgbClr val="0044AC"/>
                </a:solidFill>
              </a:rPr>
              <a:t>Auftraggebergemeinschaft</a:t>
            </a:r>
            <a:r>
              <a:rPr lang="de-DE" sz="2800" b="1" dirty="0" smtClean="0">
                <a:solidFill>
                  <a:srgbClr val="0044AC"/>
                </a:solidFill>
              </a:rPr>
              <a:t> 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Einzel- versus Gemeinschafts-</a:t>
            </a:r>
            <a:r>
              <a:rPr lang="de-DE" sz="2800" b="1" dirty="0" err="1" smtClean="0">
                <a:solidFill>
                  <a:srgbClr val="0044AC"/>
                </a:solidFill>
              </a:rPr>
              <a:t>interessen</a:t>
            </a:r>
            <a:r>
              <a:rPr lang="de-DE" sz="2800" b="1" dirty="0" smtClean="0">
                <a:solidFill>
                  <a:srgbClr val="0044AC"/>
                </a:solidFill>
              </a:rPr>
              <a:t> austarieren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Gremienarbeit durchführen und transparente Verfahren sicherstellen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Kooperation mit Pflegedienst und mit Vermieter organisieren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Öffentlichkeitsarbeit durchführen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>
              <a:solidFill>
                <a:srgbClr val="0044AC"/>
              </a:solidFill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0" y="1844824"/>
            <a:ext cx="2555776" cy="4743248"/>
            <a:chOff x="-32080" y="0"/>
            <a:chExt cx="2328550" cy="4743248"/>
          </a:xfrm>
        </p:grpSpPr>
        <p:sp>
          <p:nvSpPr>
            <p:cNvPr id="14" name="Abgerundetes Rechteck 13"/>
            <p:cNvSpPr/>
            <p:nvPr/>
          </p:nvSpPr>
          <p:spPr>
            <a:xfrm>
              <a:off x="-32080" y="0"/>
              <a:ext cx="2328550" cy="47432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sz="4000" b="1" dirty="0" smtClean="0"/>
                <a:t>2. Hohe </a:t>
              </a:r>
              <a:r>
                <a:rPr lang="de-DE" sz="3800" b="1" dirty="0" smtClean="0"/>
                <a:t>praktische</a:t>
              </a:r>
              <a:r>
                <a:rPr lang="de-DE" sz="4000" b="1" dirty="0" smtClean="0"/>
                <a:t> </a:t>
              </a:r>
              <a:r>
                <a:rPr lang="de-DE" sz="4000" b="1" dirty="0" err="1" smtClean="0"/>
                <a:t>Organisa-tions-anforde-rungen</a:t>
              </a:r>
              <a:endParaRPr lang="de-DE" sz="4000" b="1" dirty="0" smtClean="0"/>
            </a:p>
          </p:txBody>
        </p:sp>
        <p:sp>
          <p:nvSpPr>
            <p:cNvPr id="15" name="Abgerundetes Rechteck 4"/>
            <p:cNvSpPr/>
            <p:nvPr/>
          </p:nvSpPr>
          <p:spPr>
            <a:xfrm>
              <a:off x="109149" y="108889"/>
              <a:ext cx="2012826" cy="452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-171400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1960" y="-171400"/>
            <a:ext cx="36724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Rolle der Angehörige: </a:t>
            </a:r>
            <a:r>
              <a:rPr lang="de-DE" sz="3200" b="1" dirty="0" err="1" smtClean="0">
                <a:solidFill>
                  <a:srgbClr val="0044AC"/>
                </a:solidFill>
                <a:sym typeface="Verdana Bold" charset="0"/>
              </a:rPr>
              <a:t>Zsf</a:t>
            </a:r>
            <a:endParaRPr lang="de-DE" sz="3200" b="1" dirty="0" smtClean="0">
              <a:solidFill>
                <a:srgbClr val="0044AC"/>
              </a:solidFill>
              <a:sym typeface="Verdana Bold" charset="0"/>
            </a:endParaRPr>
          </a:p>
          <a:p>
            <a:pPr algn="ctr">
              <a:spcBef>
                <a:spcPct val="50000"/>
              </a:spcBef>
              <a:defRPr/>
            </a:pP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23" name="Auf der gleichen Seite des Rechtecks liegende Ecken abrunden 4"/>
          <p:cNvSpPr/>
          <p:nvPr/>
        </p:nvSpPr>
        <p:spPr>
          <a:xfrm>
            <a:off x="2450379" y="1916832"/>
            <a:ext cx="6693621" cy="4464496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Kenntnis verschiedener  fachlicher Materien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Umgang mit Gesetzen und Aushandlungsprozessen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persönliche Betroffenenrolle und gemeinschaftliche Verantwortung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FF0000"/>
                </a:solidFill>
              </a:rPr>
              <a:t>Tendenziell:  Überforderung von Menschen ohne entsprechende Fähigkeiten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>
              <a:solidFill>
                <a:srgbClr val="0044AC"/>
              </a:solidFill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0" y="1844824"/>
            <a:ext cx="2483768" cy="4743248"/>
            <a:chOff x="-32080" y="0"/>
            <a:chExt cx="2262944" cy="4743248"/>
          </a:xfrm>
        </p:grpSpPr>
        <p:sp>
          <p:nvSpPr>
            <p:cNvPr id="14" name="Abgerundetes Rechteck 13"/>
            <p:cNvSpPr/>
            <p:nvPr/>
          </p:nvSpPr>
          <p:spPr>
            <a:xfrm>
              <a:off x="-32080" y="0"/>
              <a:ext cx="2262944" cy="47432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sz="3600" b="1" dirty="0" smtClean="0"/>
                <a:t>Generell:</a:t>
              </a:r>
            </a:p>
            <a:p>
              <a:pPr algn="ctr"/>
              <a:r>
                <a:rPr lang="de-DE" sz="3600" b="1" dirty="0" smtClean="0"/>
                <a:t>Mittel-</a:t>
              </a:r>
              <a:r>
                <a:rPr lang="de-DE" sz="3600" b="1" dirty="0" err="1" smtClean="0"/>
                <a:t>schichts</a:t>
              </a:r>
              <a:r>
                <a:rPr lang="de-DE" sz="3600" b="1" dirty="0" smtClean="0"/>
                <a:t>-orientierte </a:t>
              </a:r>
              <a:r>
                <a:rPr lang="de-DE" sz="3600" b="1" dirty="0" err="1" smtClean="0"/>
                <a:t>Fähigkei-ten</a:t>
              </a:r>
              <a:r>
                <a:rPr lang="de-DE" sz="3600" b="1" dirty="0" smtClean="0"/>
                <a:t> vorteilhaft </a:t>
              </a:r>
            </a:p>
          </p:txBody>
        </p:sp>
        <p:sp>
          <p:nvSpPr>
            <p:cNvPr id="15" name="Abgerundetes Rechteck 4"/>
            <p:cNvSpPr/>
            <p:nvPr/>
          </p:nvSpPr>
          <p:spPr>
            <a:xfrm>
              <a:off x="109149" y="108889"/>
              <a:ext cx="2012826" cy="452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-171400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1960" y="-243408"/>
            <a:ext cx="36724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Rolle der Angehörige: Praxis</a:t>
            </a:r>
          </a:p>
          <a:p>
            <a:pPr algn="ctr">
              <a:spcBef>
                <a:spcPct val="50000"/>
              </a:spcBef>
              <a:defRPr/>
            </a:pP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23" name="Auf der gleichen Seite des Rechtecks liegende Ecken abrunden 4"/>
          <p:cNvSpPr/>
          <p:nvPr/>
        </p:nvSpPr>
        <p:spPr>
          <a:xfrm>
            <a:off x="2450379" y="1916832"/>
            <a:ext cx="6693621" cy="4464496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Inferioritätsfalle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Dankbarkeitsfalle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Überlastungssyndrom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Mangel an Distanz zu der eigenen Betroffenenrollen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800" b="1" dirty="0" smtClean="0">
                <a:solidFill>
                  <a:srgbClr val="FF0000"/>
                </a:solidFill>
              </a:rPr>
              <a:t>Ergebnis</a:t>
            </a:r>
            <a:r>
              <a:rPr lang="de-DE" sz="2800" b="1" dirty="0" smtClean="0">
                <a:solidFill>
                  <a:srgbClr val="FF0000"/>
                </a:solidFill>
              </a:rPr>
              <a:t>: schwache Angehörige versus Dominanz des Pflegedienstes 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>
              <a:solidFill>
                <a:srgbClr val="0044AC"/>
              </a:solidFill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0" y="1844824"/>
            <a:ext cx="2483768" cy="4743248"/>
            <a:chOff x="-32080" y="0"/>
            <a:chExt cx="2262944" cy="4743248"/>
          </a:xfrm>
        </p:grpSpPr>
        <p:sp>
          <p:nvSpPr>
            <p:cNvPr id="14" name="Abgerundetes Rechteck 13"/>
            <p:cNvSpPr/>
            <p:nvPr/>
          </p:nvSpPr>
          <p:spPr>
            <a:xfrm>
              <a:off x="-32080" y="0"/>
              <a:ext cx="2262944" cy="47432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de-DE" sz="3600" b="1" dirty="0" smtClean="0"/>
            </a:p>
            <a:p>
              <a:pPr algn="ctr"/>
              <a:r>
                <a:rPr lang="de-DE" sz="3600" b="1" dirty="0" smtClean="0"/>
                <a:t>im </a:t>
              </a:r>
              <a:r>
                <a:rPr lang="de-DE" sz="3600" b="1" dirty="0" smtClean="0"/>
                <a:t>Konstrukt Kritische </a:t>
              </a:r>
              <a:r>
                <a:rPr lang="de-DE" sz="3600" b="1" dirty="0" err="1" smtClean="0"/>
                <a:t>Konstel-lationen</a:t>
              </a:r>
              <a:r>
                <a:rPr lang="de-DE" sz="3600" b="1" dirty="0" smtClean="0"/>
                <a:t> </a:t>
              </a:r>
            </a:p>
          </p:txBody>
        </p:sp>
        <p:sp>
          <p:nvSpPr>
            <p:cNvPr id="15" name="Abgerundetes Rechteck 4"/>
            <p:cNvSpPr/>
            <p:nvPr/>
          </p:nvSpPr>
          <p:spPr>
            <a:xfrm>
              <a:off x="109149" y="108889"/>
              <a:ext cx="2012826" cy="452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-171400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1960" y="119534"/>
            <a:ext cx="36724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Angehörige</a:t>
            </a:r>
          </a:p>
          <a:p>
            <a:pPr algn="ctr">
              <a:spcBef>
                <a:spcPct val="50000"/>
              </a:spcBef>
              <a:defRPr/>
            </a:pP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23" name="Auf der gleichen Seite des Rechtecks liegende Ecken abrunden 4"/>
          <p:cNvSpPr/>
          <p:nvPr/>
        </p:nvSpPr>
        <p:spPr>
          <a:xfrm>
            <a:off x="2450379" y="1916832"/>
            <a:ext cx="6693621" cy="4464496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400" b="1" dirty="0" smtClean="0">
                <a:solidFill>
                  <a:srgbClr val="0044AC"/>
                </a:solidFill>
              </a:rPr>
              <a:t>Keine aussagefähigen Studien vorhanden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400" b="1" dirty="0" smtClean="0">
                <a:solidFill>
                  <a:srgbClr val="0044AC"/>
                </a:solidFill>
              </a:rPr>
              <a:t>Wenig Klarheit über Kriterien und Definition von Selbstbestimmtheit einer WG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400" b="1" dirty="0" err="1" smtClean="0">
                <a:solidFill>
                  <a:srgbClr val="0044AC"/>
                </a:solidFill>
              </a:rPr>
              <a:t>Angehörigenzusammensetzung</a:t>
            </a:r>
            <a:r>
              <a:rPr lang="de-DE" sz="2400" b="1" dirty="0" smtClean="0">
                <a:solidFill>
                  <a:srgbClr val="0044AC"/>
                </a:solidFill>
              </a:rPr>
              <a:t> ist strukturell instabil, erschwert stringentes Handeln 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400" b="1" dirty="0" smtClean="0">
                <a:solidFill>
                  <a:srgbClr val="0044AC"/>
                </a:solidFill>
              </a:rPr>
              <a:t>Mehr oder weniger: Wir stehen erst am Anfang der Herausbildung eines neuen, bürgergetragenen Angebots 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400" b="1" dirty="0" smtClean="0">
                <a:solidFill>
                  <a:srgbClr val="FF0000"/>
                </a:solidFill>
              </a:rPr>
              <a:t>These: Selbstbestimmtheit einer WG entsteht aus einer Synthese von souveräner </a:t>
            </a:r>
            <a:r>
              <a:rPr lang="de-DE" sz="2400" b="1" dirty="0" err="1" smtClean="0">
                <a:solidFill>
                  <a:srgbClr val="FF0000"/>
                </a:solidFill>
              </a:rPr>
              <a:t>Fachkom-petenz</a:t>
            </a:r>
            <a:r>
              <a:rPr lang="de-DE" sz="2400" b="1" dirty="0" smtClean="0">
                <a:solidFill>
                  <a:srgbClr val="FF0000"/>
                </a:solidFill>
              </a:rPr>
              <a:t> aller </a:t>
            </a:r>
            <a:r>
              <a:rPr lang="de-DE" sz="2400" b="1" dirty="0" err="1" smtClean="0">
                <a:solidFill>
                  <a:srgbClr val="FF0000"/>
                </a:solidFill>
              </a:rPr>
              <a:t>Akteursgruppen</a:t>
            </a:r>
            <a:r>
              <a:rPr lang="de-DE" sz="2400" b="1" dirty="0" smtClean="0">
                <a:solidFill>
                  <a:srgbClr val="FF0000"/>
                </a:solidFill>
              </a:rPr>
              <a:t> der WG und deren Fähigkeiten mit dem Postulat der geteilten Verantwortung positiv umzugehen. 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de-DE" sz="2800" b="1" dirty="0" smtClean="0">
              <a:solidFill>
                <a:srgbClr val="FF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>
              <a:solidFill>
                <a:srgbClr val="0044AC"/>
              </a:solidFill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0" y="1844824"/>
            <a:ext cx="2483768" cy="4743248"/>
            <a:chOff x="-32080" y="0"/>
            <a:chExt cx="2262944" cy="4743248"/>
          </a:xfrm>
        </p:grpSpPr>
        <p:sp>
          <p:nvSpPr>
            <p:cNvPr id="14" name="Abgerundetes Rechteck 13"/>
            <p:cNvSpPr/>
            <p:nvPr/>
          </p:nvSpPr>
          <p:spPr>
            <a:xfrm>
              <a:off x="-32080" y="0"/>
              <a:ext cx="2262944" cy="47432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sz="3600" b="1" dirty="0" smtClean="0"/>
                <a:t>Zur Sozialstruktur der</a:t>
              </a:r>
            </a:p>
            <a:p>
              <a:pPr algn="ctr"/>
              <a:r>
                <a:rPr lang="de-DE" sz="3600" b="1" dirty="0" err="1" smtClean="0"/>
                <a:t>Angehöri</a:t>
              </a:r>
              <a:r>
                <a:rPr lang="de-DE" sz="3600" b="1" dirty="0" smtClean="0"/>
                <a:t>-gen </a:t>
              </a:r>
            </a:p>
          </p:txBody>
        </p:sp>
        <p:sp>
          <p:nvSpPr>
            <p:cNvPr id="15" name="Abgerundetes Rechteck 4"/>
            <p:cNvSpPr/>
            <p:nvPr/>
          </p:nvSpPr>
          <p:spPr>
            <a:xfrm>
              <a:off x="109149" y="108889"/>
              <a:ext cx="2012826" cy="452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1960" y="335558"/>
            <a:ext cx="36724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die sog. 3. Instanz</a:t>
            </a:r>
          </a:p>
          <a:p>
            <a:pPr algn="ctr">
              <a:spcBef>
                <a:spcPct val="50000"/>
              </a:spcBef>
              <a:defRPr/>
            </a:pP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23" name="Auf der gleichen Seite des Rechtecks liegende Ecken abrunden 4"/>
          <p:cNvSpPr/>
          <p:nvPr/>
        </p:nvSpPr>
        <p:spPr>
          <a:xfrm>
            <a:off x="2450379" y="1916832"/>
            <a:ext cx="6693621" cy="4464496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800" b="1" dirty="0" smtClean="0">
                <a:solidFill>
                  <a:srgbClr val="0044AC"/>
                </a:solidFill>
              </a:rPr>
              <a:t>Die sog. Dritte Instanz als Korrektiv: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Spezielle Landesberatungsstellen für Unterstützung und Qualitätssicherung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Förderung von Wohn-Paten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Förderung von WG Begleitern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Förderung von Wohnbeiräten</a:t>
            </a:r>
          </a:p>
          <a:p>
            <a:pPr marL="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800" b="1" dirty="0" smtClean="0">
                <a:solidFill>
                  <a:srgbClr val="FF0000"/>
                </a:solidFill>
              </a:rPr>
              <a:t>Ohne massive Unterstützung durch bürgerschaftlich engagierte und qualifizierte Menschen werden wir überwiegend Kleinheime bekommen. 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>
              <a:solidFill>
                <a:srgbClr val="0044AC"/>
              </a:solidFill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0" y="1844824"/>
            <a:ext cx="2483768" cy="4743248"/>
            <a:chOff x="-32080" y="0"/>
            <a:chExt cx="2262944" cy="4743248"/>
          </a:xfrm>
        </p:grpSpPr>
        <p:sp>
          <p:nvSpPr>
            <p:cNvPr id="14" name="Abgerundetes Rechteck 13"/>
            <p:cNvSpPr/>
            <p:nvPr/>
          </p:nvSpPr>
          <p:spPr>
            <a:xfrm>
              <a:off x="-32080" y="0"/>
              <a:ext cx="2262944" cy="47432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sz="3600" b="1" dirty="0" err="1" smtClean="0"/>
                <a:t>Unterstüt-zungs-strukturen</a:t>
              </a:r>
              <a:r>
                <a:rPr lang="de-DE" sz="3600" b="1" dirty="0" smtClean="0"/>
                <a:t> sind  notwendig</a:t>
              </a:r>
            </a:p>
          </p:txBody>
        </p:sp>
        <p:sp>
          <p:nvSpPr>
            <p:cNvPr id="15" name="Abgerundetes Rechteck 4"/>
            <p:cNvSpPr/>
            <p:nvPr/>
          </p:nvSpPr>
          <p:spPr>
            <a:xfrm>
              <a:off x="109149" y="108889"/>
              <a:ext cx="2012826" cy="452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-171400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851920" y="0"/>
            <a:ext cx="36724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Zusammenfassung</a:t>
            </a:r>
          </a:p>
          <a:p>
            <a:pPr algn="ctr">
              <a:spcBef>
                <a:spcPct val="50000"/>
              </a:spcBef>
              <a:defRPr/>
            </a:pP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13" name="Grafik 12" descr="DSC017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1556792"/>
            <a:ext cx="7056784" cy="4689197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 rot="5400000">
            <a:off x="678051" y="5306725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  <a:sym typeface="Verdana Bold" charset="0"/>
              </a:rPr>
              <a:t>© Foto Josef </a:t>
            </a:r>
            <a:r>
              <a:rPr lang="de-DE" sz="1200" dirty="0" err="1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  <a:sym typeface="Verdana Bold" charset="0"/>
              </a:rPr>
              <a:t>Bura</a:t>
            </a:r>
            <a:endParaRPr lang="de-DE" sz="1200" dirty="0" smtClean="0">
              <a:solidFill>
                <a:schemeClr val="bg1"/>
              </a:solidFill>
              <a:latin typeface="Verdana" pitchFamily="34" charset="0"/>
              <a:ea typeface="MS PGothic" pitchFamily="34" charset="-128"/>
              <a:sym typeface="Verdana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-171400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1960" y="0"/>
            <a:ext cx="36724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Zusammenfassung</a:t>
            </a:r>
          </a:p>
          <a:p>
            <a:pPr algn="ctr">
              <a:spcBef>
                <a:spcPct val="50000"/>
              </a:spcBef>
              <a:defRPr/>
            </a:pP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23" name="Auf der gleichen Seite des Rechtecks liegende Ecken abrunden 4"/>
          <p:cNvSpPr/>
          <p:nvPr/>
        </p:nvSpPr>
        <p:spPr>
          <a:xfrm>
            <a:off x="2450379" y="1916832"/>
            <a:ext cx="6693621" cy="4464496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Neue Wohn-Pflege-Formen sind in Entwicklungsphase 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Vieles noch undefiniert, neue Studien sind hilfreich, denn es gibt so gut wie keine aktuell aussagefähige Studien zum Thema, weil es stark im Wandel ist.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Sozialstruktur des Zugangs ist undemokratisch </a:t>
            </a:r>
          </a:p>
          <a:p>
            <a:pPr marL="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0" algn="l"/>
              </a:tabLst>
            </a:pPr>
            <a:r>
              <a:rPr lang="de-DE" sz="2800" b="1" dirty="0" smtClean="0">
                <a:solidFill>
                  <a:srgbClr val="FF0000"/>
                </a:solidFill>
              </a:rPr>
              <a:t>Die Geschlechterverteilung scheint gefühlt eindeutig: Es überwiegen Frauen </a:t>
            </a:r>
          </a:p>
          <a:p>
            <a:pPr marL="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0" algn="l"/>
              </a:tabLst>
            </a:pPr>
            <a:r>
              <a:rPr lang="de-DE" sz="2800" b="1" dirty="0" smtClean="0">
                <a:solidFill>
                  <a:srgbClr val="FF0000"/>
                </a:solidFill>
              </a:rPr>
              <a:t>und Personen aus der Mittelschicht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>
              <a:solidFill>
                <a:srgbClr val="0044AC"/>
              </a:solidFill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0" y="1844824"/>
            <a:ext cx="2483768" cy="4743248"/>
            <a:chOff x="-32080" y="0"/>
            <a:chExt cx="2262944" cy="4743248"/>
          </a:xfrm>
        </p:grpSpPr>
        <p:sp>
          <p:nvSpPr>
            <p:cNvPr id="14" name="Abgerundetes Rechteck 13"/>
            <p:cNvSpPr/>
            <p:nvPr/>
          </p:nvSpPr>
          <p:spPr>
            <a:xfrm>
              <a:off x="-32080" y="0"/>
              <a:ext cx="2262944" cy="47432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sz="3600" b="1" dirty="0" smtClean="0"/>
                <a:t>1.  Wir stehen am Anfang einer neuen Angebots- </a:t>
              </a:r>
              <a:r>
                <a:rPr lang="de-DE" sz="3600" b="1" dirty="0" err="1" smtClean="0"/>
                <a:t>struktur</a:t>
              </a:r>
              <a:endParaRPr lang="de-DE" sz="3600" b="1" dirty="0" smtClean="0"/>
            </a:p>
          </p:txBody>
        </p:sp>
        <p:sp>
          <p:nvSpPr>
            <p:cNvPr id="15" name="Abgerundetes Rechteck 4"/>
            <p:cNvSpPr/>
            <p:nvPr/>
          </p:nvSpPr>
          <p:spPr>
            <a:xfrm>
              <a:off x="109149" y="108889"/>
              <a:ext cx="2012826" cy="452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-171400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1960" y="0"/>
            <a:ext cx="36724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Zusammenfassung</a:t>
            </a:r>
          </a:p>
          <a:p>
            <a:pPr algn="ctr">
              <a:spcBef>
                <a:spcPct val="50000"/>
              </a:spcBef>
              <a:defRPr/>
            </a:pP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23" name="Auf der gleichen Seite des Rechtecks liegende Ecken abrunden 4"/>
          <p:cNvSpPr/>
          <p:nvPr/>
        </p:nvSpPr>
        <p:spPr>
          <a:xfrm>
            <a:off x="2450379" y="1916832"/>
            <a:ext cx="6693621" cy="4464496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Benachteiligung bei der Erstellung 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Benachteiligung bei der Anmietung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Benachteiligung bei der Refinanzierung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Benachteiligung bei der Ausstattung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de-DE" sz="2800" b="1" dirty="0" smtClean="0">
              <a:solidFill>
                <a:srgbClr val="FF0000"/>
              </a:solidFill>
            </a:endParaRP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>
              <a:solidFill>
                <a:srgbClr val="0044AC"/>
              </a:solidFill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0" y="1844824"/>
            <a:ext cx="2483768" cy="4743248"/>
            <a:chOff x="-32080" y="0"/>
            <a:chExt cx="2262944" cy="4743248"/>
          </a:xfrm>
        </p:grpSpPr>
        <p:sp>
          <p:nvSpPr>
            <p:cNvPr id="14" name="Abgerundetes Rechteck 13"/>
            <p:cNvSpPr/>
            <p:nvPr/>
          </p:nvSpPr>
          <p:spPr>
            <a:xfrm>
              <a:off x="-32080" y="0"/>
              <a:ext cx="2262944" cy="47432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sz="3600" b="1" dirty="0" smtClean="0"/>
                <a:t>2.  </a:t>
              </a:r>
              <a:r>
                <a:rPr lang="de-DE" sz="3200" b="1" dirty="0" smtClean="0"/>
                <a:t>Strukturelle</a:t>
              </a:r>
              <a:r>
                <a:rPr lang="de-DE" sz="3600" b="1" dirty="0" smtClean="0"/>
                <a:t> </a:t>
              </a:r>
              <a:r>
                <a:rPr lang="de-DE" sz="3200" b="1" dirty="0" err="1" smtClean="0"/>
                <a:t>Benach-teiligungen</a:t>
              </a:r>
              <a:r>
                <a:rPr lang="de-DE" sz="3200" b="1" dirty="0" smtClean="0"/>
                <a:t> abbauen</a:t>
              </a:r>
            </a:p>
          </p:txBody>
        </p:sp>
        <p:sp>
          <p:nvSpPr>
            <p:cNvPr id="15" name="Abgerundetes Rechteck 4"/>
            <p:cNvSpPr/>
            <p:nvPr/>
          </p:nvSpPr>
          <p:spPr>
            <a:xfrm>
              <a:off x="109149" y="108889"/>
              <a:ext cx="2012826" cy="452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-171400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1960" y="0"/>
            <a:ext cx="36724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Zusammenfassung</a:t>
            </a:r>
          </a:p>
          <a:p>
            <a:pPr algn="ctr">
              <a:spcBef>
                <a:spcPct val="50000"/>
              </a:spcBef>
              <a:defRPr/>
            </a:pP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23" name="Auf der gleichen Seite des Rechtecks liegende Ecken abrunden 4"/>
          <p:cNvSpPr/>
          <p:nvPr/>
        </p:nvSpPr>
        <p:spPr>
          <a:xfrm>
            <a:off x="2450379" y="1916832"/>
            <a:ext cx="6693621" cy="4464496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Investive Förderprogramme entwickeln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Innovation im stationären Setting anregen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Demokratisierung der Zugänge schaffen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Rolle der Angehörigen stärken durch: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Beratungsinfrastruktur vorhalten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Hilfe-Mix-Formen fördern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Auf demografische Entwicklungen zeitnah reagieren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Bürgerschaftliches Engagement integrieren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de-DE" sz="2800" b="1" dirty="0" smtClean="0">
              <a:solidFill>
                <a:srgbClr val="FF0000"/>
              </a:solidFill>
            </a:endParaRP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>
              <a:solidFill>
                <a:srgbClr val="0044AC"/>
              </a:solidFill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0" y="1844824"/>
            <a:ext cx="2483768" cy="4743248"/>
            <a:chOff x="-32080" y="0"/>
            <a:chExt cx="2262944" cy="4743248"/>
          </a:xfrm>
        </p:grpSpPr>
        <p:sp>
          <p:nvSpPr>
            <p:cNvPr id="14" name="Abgerundetes Rechteck 13"/>
            <p:cNvSpPr/>
            <p:nvPr/>
          </p:nvSpPr>
          <p:spPr>
            <a:xfrm>
              <a:off x="-32080" y="0"/>
              <a:ext cx="2262944" cy="47432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sz="3200" b="1" dirty="0" smtClean="0"/>
                <a:t>3.  Förderung von </a:t>
              </a:r>
              <a:r>
                <a:rPr lang="de-DE" sz="3200" b="1" dirty="0" err="1" smtClean="0"/>
                <a:t>Alterna-tiven</a:t>
              </a:r>
              <a:r>
                <a:rPr lang="de-DE" sz="3200" b="1" dirty="0" smtClean="0"/>
                <a:t>  zur </a:t>
              </a:r>
              <a:r>
                <a:rPr lang="de-DE" sz="3200" b="1" dirty="0" err="1" smtClean="0"/>
                <a:t>stationärenUnterbrin-gung</a:t>
              </a:r>
              <a:endParaRPr lang="de-DE" sz="3200" b="1" dirty="0" smtClean="0"/>
            </a:p>
          </p:txBody>
        </p:sp>
        <p:sp>
          <p:nvSpPr>
            <p:cNvPr id="15" name="Abgerundetes Rechteck 4"/>
            <p:cNvSpPr/>
            <p:nvPr/>
          </p:nvSpPr>
          <p:spPr>
            <a:xfrm>
              <a:off x="109149" y="108889"/>
              <a:ext cx="2012826" cy="452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341438"/>
            <a:ext cx="50419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0"/>
            <a:ext cx="8784976" cy="702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-243408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1BC-1A15-40F6-BC70-4251316123DE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491880" y="188640"/>
            <a:ext cx="35283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e-DE" sz="2000" b="1" dirty="0" smtClean="0">
                <a:solidFill>
                  <a:srgbClr val="0044AC"/>
                </a:solidFill>
                <a:latin typeface="Verdana" pitchFamily="34" charset="0"/>
                <a:ea typeface="MS PGothic" pitchFamily="34" charset="-128"/>
                <a:sym typeface="Verdana Bold" charset="0"/>
              </a:rPr>
              <a:t>Vielen Dank für Ihre Aufmerksamkeit</a:t>
            </a:r>
            <a:endParaRPr lang="de-DE" sz="2000" b="1" dirty="0">
              <a:solidFill>
                <a:srgbClr val="0044AC"/>
              </a:solidFill>
              <a:latin typeface="Verdana" pitchFamily="34" charset="0"/>
              <a:ea typeface="MS PGothic" pitchFamily="34" charset="-128"/>
              <a:sym typeface="Verdana Bold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0" y="5636513"/>
            <a:ext cx="9144000" cy="1353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en-GB" b="1" dirty="0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Dr. Josef </a:t>
            </a:r>
            <a:r>
              <a:rPr lang="en-GB" b="1" dirty="0" err="1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Bura</a:t>
            </a:r>
            <a:r>
              <a:rPr lang="en-GB" b="1" dirty="0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, </a:t>
            </a:r>
            <a:r>
              <a:rPr lang="en-GB" b="1" dirty="0" err="1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Vorsitzender</a:t>
            </a:r>
            <a:r>
              <a:rPr lang="en-GB" b="1" dirty="0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lvl="0" algn="ctr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en-GB" b="1" dirty="0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FORUM </a:t>
            </a:r>
            <a:r>
              <a:rPr lang="en-GB" b="1" dirty="0" err="1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Gemeinschaftliches</a:t>
            </a:r>
            <a:r>
              <a:rPr lang="en-GB" b="1" dirty="0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GB" b="1" dirty="0" err="1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Wohnen</a:t>
            </a:r>
            <a:r>
              <a:rPr lang="en-GB" b="1" dirty="0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GB" b="1" dirty="0" err="1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e.V</a:t>
            </a:r>
            <a:r>
              <a:rPr lang="en-GB" b="1" dirty="0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., </a:t>
            </a:r>
            <a:r>
              <a:rPr lang="en-GB" b="1" dirty="0" err="1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Bundesvereinigung</a:t>
            </a:r>
            <a:endParaRPr lang="en-GB" b="1" dirty="0" smtClean="0">
              <a:solidFill>
                <a:srgbClr val="0044AC"/>
              </a:solidFill>
              <a:latin typeface="Verdana" pitchFamily="34" charset="0"/>
              <a:cs typeface="Arial" charset="0"/>
            </a:endParaRPr>
          </a:p>
          <a:p>
            <a:pPr lvl="0" algn="ctr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en-GB" b="1" dirty="0" err="1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Hildesheimer</a:t>
            </a:r>
            <a:r>
              <a:rPr lang="en-GB" b="1" dirty="0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 Str. 15, 30169 Hannover</a:t>
            </a:r>
          </a:p>
          <a:p>
            <a:pPr lvl="0" algn="ctr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en-GB" b="1" dirty="0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Tel. 0511 – 1659100,  </a:t>
            </a:r>
            <a:r>
              <a:rPr lang="en-GB" b="1" dirty="0" smtClean="0">
                <a:solidFill>
                  <a:srgbClr val="0044AC"/>
                </a:solidFill>
                <a:latin typeface="Verdana" pitchFamily="34" charset="0"/>
                <a:cs typeface="Arial" charset="0"/>
                <a:hlinkClick r:id="rId8"/>
              </a:rPr>
              <a:t>info@fgw-ev.de</a:t>
            </a:r>
            <a:r>
              <a:rPr lang="en-GB" b="1" dirty="0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 – </a:t>
            </a:r>
            <a:r>
              <a:rPr lang="en-GB" b="1" dirty="0" smtClean="0">
                <a:solidFill>
                  <a:srgbClr val="0044AC"/>
                </a:solidFill>
                <a:latin typeface="Verdana" pitchFamily="34" charset="0"/>
                <a:cs typeface="Arial" charset="0"/>
                <a:hlinkClick r:id="rId9"/>
              </a:rPr>
              <a:t>www.fgw-ev.de</a:t>
            </a:r>
            <a:r>
              <a:rPr lang="en-GB" b="1" dirty="0" smtClean="0">
                <a:solidFill>
                  <a:srgbClr val="0044AC"/>
                </a:solidFill>
                <a:latin typeface="Verdana" pitchFamily="34" charset="0"/>
                <a:cs typeface="Arial" charset="0"/>
              </a:rPr>
              <a:t> </a:t>
            </a:r>
            <a:endParaRPr lang="de-DE" b="1" dirty="0"/>
          </a:p>
        </p:txBody>
      </p:sp>
      <p:pic>
        <p:nvPicPr>
          <p:cNvPr id="18" name="Grafik 17" descr="DSC0179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47664" y="1916832"/>
            <a:ext cx="6336704" cy="374441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7236296" y="609329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  <a:sym typeface="Verdana Bold" charset="0"/>
              </a:rPr>
              <a:t>© Foto Josef </a:t>
            </a:r>
            <a:r>
              <a:rPr lang="de-DE" sz="1200" dirty="0" err="1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  <a:sym typeface="Verdana Bold" charset="0"/>
              </a:rPr>
              <a:t>Bura</a:t>
            </a:r>
            <a:endParaRPr lang="de-DE" sz="1200" dirty="0" smtClean="0">
              <a:solidFill>
                <a:schemeClr val="bg1"/>
              </a:solidFill>
              <a:latin typeface="Verdana" pitchFamily="34" charset="0"/>
              <a:ea typeface="MS PGothic" pitchFamily="34" charset="-128"/>
              <a:sym typeface="Verdana Bold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 rot="5400000">
            <a:off x="748591" y="2750443"/>
            <a:ext cx="1944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  <a:sym typeface="Verdana Bold" charset="0"/>
              </a:rPr>
              <a:t>© Foto Josef </a:t>
            </a:r>
            <a:r>
              <a:rPr lang="de-DE" sz="1200" dirty="0" err="1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  <a:sym typeface="Verdana Bold" charset="0"/>
              </a:rPr>
              <a:t>Bura</a:t>
            </a:r>
            <a:endParaRPr lang="de-DE" sz="1200" dirty="0" smtClean="0">
              <a:solidFill>
                <a:schemeClr val="bg1"/>
              </a:solidFill>
              <a:latin typeface="Verdana" pitchFamily="34" charset="0"/>
              <a:ea typeface="MS PGothic" pitchFamily="34" charset="-128"/>
              <a:sym typeface="Verdana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-171400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8" y="119534"/>
            <a:ext cx="36724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Wohn-Pflege-Gemeinschaften</a:t>
            </a: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23" name="Auf der gleichen Seite des Rechtecks liegende Ecken abrunden 4"/>
          <p:cNvSpPr/>
          <p:nvPr/>
        </p:nvSpPr>
        <p:spPr>
          <a:xfrm>
            <a:off x="2450379" y="1772816"/>
            <a:ext cx="6693621" cy="4608512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>
                <a:solidFill>
                  <a:srgbClr val="0044AC"/>
                </a:solidFill>
              </a:rPr>
              <a:t>Die selbstverantwortete </a:t>
            </a:r>
            <a:r>
              <a:rPr lang="de-DE" sz="2800" b="1" dirty="0" smtClean="0">
                <a:solidFill>
                  <a:srgbClr val="0044AC"/>
                </a:solidFill>
              </a:rPr>
              <a:t>Wohn-Pflege-Gemeinschaft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 </a:t>
            </a:r>
            <a:r>
              <a:rPr lang="de-DE" sz="2400" b="1" dirty="0">
                <a:solidFill>
                  <a:srgbClr val="0044AC"/>
                </a:solidFill>
              </a:rPr>
              <a:t>rechtliche Trennung von Wohnen und </a:t>
            </a:r>
            <a:r>
              <a:rPr lang="de-DE" sz="2400" b="1" dirty="0" smtClean="0">
                <a:solidFill>
                  <a:srgbClr val="0044AC"/>
                </a:solidFill>
              </a:rPr>
              <a:t>Pflege</a:t>
            </a:r>
            <a:endParaRPr lang="de-DE" sz="2400" b="1" dirty="0">
              <a:solidFill>
                <a:srgbClr val="0044AC"/>
              </a:solidFill>
            </a:endParaRP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>
                <a:solidFill>
                  <a:srgbClr val="0044AC"/>
                </a:solidFill>
              </a:rPr>
              <a:t> </a:t>
            </a:r>
            <a:r>
              <a:rPr lang="de-DE" sz="2400" b="1" dirty="0" smtClean="0">
                <a:solidFill>
                  <a:srgbClr val="0044AC"/>
                </a:solidFill>
              </a:rPr>
              <a:t>Angehörige sind Auftraggeber des Pflegedienstes und müssen </a:t>
            </a:r>
            <a:r>
              <a:rPr lang="de-DE" sz="2400" b="1" dirty="0" err="1" smtClean="0">
                <a:solidFill>
                  <a:srgbClr val="0044AC"/>
                </a:solidFill>
              </a:rPr>
              <a:t>selbstverant-wortlich</a:t>
            </a:r>
            <a:r>
              <a:rPr lang="de-DE" sz="2400" b="1" dirty="0" smtClean="0">
                <a:solidFill>
                  <a:srgbClr val="0044AC"/>
                </a:solidFill>
              </a:rPr>
              <a:t> agieren können, </a:t>
            </a: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Die trägerverantwortete Wohn-Pflege-Gemeinschaft – Einrichtung/Heim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400" b="1" dirty="0" smtClean="0">
                <a:solidFill>
                  <a:srgbClr val="0044AC"/>
                </a:solidFill>
              </a:rPr>
              <a:t>Wohnen </a:t>
            </a:r>
            <a:r>
              <a:rPr lang="de-DE" sz="2400" b="1" dirty="0">
                <a:solidFill>
                  <a:srgbClr val="0044AC"/>
                </a:solidFill>
              </a:rPr>
              <a:t>und Pflege aus einer </a:t>
            </a:r>
            <a:r>
              <a:rPr lang="de-DE" sz="2400" b="1" dirty="0" smtClean="0">
                <a:solidFill>
                  <a:srgbClr val="0044AC"/>
                </a:solidFill>
              </a:rPr>
              <a:t>Hand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400" b="1" dirty="0" smtClean="0">
                <a:solidFill>
                  <a:srgbClr val="0044AC"/>
                </a:solidFill>
              </a:rPr>
              <a:t>Mitwirkung der Angehörigen eingeschränkt </a:t>
            </a:r>
            <a:endParaRPr lang="de-DE" sz="2400" b="1" dirty="0">
              <a:solidFill>
                <a:srgbClr val="0044AC"/>
              </a:solidFill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35496" y="1700808"/>
            <a:ext cx="2448272" cy="4743248"/>
            <a:chOff x="260" y="0"/>
            <a:chExt cx="2230604" cy="4743248"/>
          </a:xfrm>
        </p:grpSpPr>
        <p:sp>
          <p:nvSpPr>
            <p:cNvPr id="14" name="Abgerundetes Rechteck 13"/>
            <p:cNvSpPr/>
            <p:nvPr/>
          </p:nvSpPr>
          <p:spPr>
            <a:xfrm>
              <a:off x="260" y="0"/>
              <a:ext cx="2230604" cy="47432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sz="4000" b="1" dirty="0" err="1" smtClean="0"/>
                <a:t>Alterna-tiven</a:t>
              </a:r>
              <a:r>
                <a:rPr lang="de-DE" sz="4000" b="1" dirty="0" smtClean="0"/>
                <a:t> zum </a:t>
              </a:r>
              <a:r>
                <a:rPr lang="de-DE" sz="4000" b="1" dirty="0" err="1" smtClean="0"/>
                <a:t>klassi-schen</a:t>
              </a:r>
              <a:r>
                <a:rPr lang="de-DE" sz="4000" b="1" dirty="0" smtClean="0"/>
                <a:t> Pflege-heim</a:t>
              </a:r>
            </a:p>
          </p:txBody>
        </p:sp>
        <p:sp>
          <p:nvSpPr>
            <p:cNvPr id="15" name="Abgerundetes Rechteck 4"/>
            <p:cNvSpPr/>
            <p:nvPr/>
          </p:nvSpPr>
          <p:spPr>
            <a:xfrm>
              <a:off x="109149" y="108889"/>
              <a:ext cx="2012826" cy="452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-171400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851920" y="0"/>
            <a:ext cx="36724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Die Akteure</a:t>
            </a:r>
          </a:p>
          <a:p>
            <a:pPr algn="ctr">
              <a:spcBef>
                <a:spcPct val="50000"/>
              </a:spcBef>
              <a:defRPr/>
            </a:pP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16" name="Grafik 15" descr="DSC029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1700808"/>
            <a:ext cx="6984776" cy="4675759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403648" y="609329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  <a:sym typeface="Verdana Bold" charset="0"/>
              </a:rPr>
              <a:t>© Foto Josef </a:t>
            </a:r>
            <a:r>
              <a:rPr lang="de-DE" sz="1200" dirty="0" err="1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  <a:sym typeface="Verdana Bold" charset="0"/>
              </a:rPr>
              <a:t>Bura</a:t>
            </a:r>
            <a:endParaRPr lang="de-DE" sz="1200" dirty="0" smtClean="0">
              <a:solidFill>
                <a:schemeClr val="bg1"/>
              </a:solidFill>
              <a:latin typeface="Verdana" pitchFamily="34" charset="0"/>
              <a:ea typeface="MS PGothic" pitchFamily="34" charset="-128"/>
              <a:sym typeface="Verdana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5" y="-171400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355976" y="0"/>
            <a:ext cx="3672408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Rolle des Pflegedienstes</a:t>
            </a: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23" name="Auf der gleichen Seite des Rechtecks liegende Ecken abrunden 4"/>
          <p:cNvSpPr/>
          <p:nvPr/>
        </p:nvSpPr>
        <p:spPr>
          <a:xfrm>
            <a:off x="2450379" y="2204864"/>
            <a:ext cx="6693621" cy="4176464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Ist Dienstleister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i.d.R. neues Aufgabenfeld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 muss Team </a:t>
            </a:r>
            <a:r>
              <a:rPr lang="de-DE" sz="2800" b="1" dirty="0" smtClean="0">
                <a:solidFill>
                  <a:srgbClr val="0044AC"/>
                </a:solidFill>
              </a:rPr>
              <a:t>aufbauen</a:t>
            </a:r>
            <a:br>
              <a:rPr lang="de-DE" sz="2800" b="1" dirty="0" smtClean="0">
                <a:solidFill>
                  <a:srgbClr val="0044AC"/>
                </a:solidFill>
              </a:rPr>
            </a:br>
            <a:r>
              <a:rPr lang="de-DE" sz="2800" b="1" dirty="0" smtClean="0">
                <a:solidFill>
                  <a:srgbClr val="0044AC"/>
                </a:solidFill>
              </a:rPr>
              <a:t>Teamleitung, Fachpersonal gelernt, PflegehelferInnen, Hauswirtschaft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Vereinbart </a:t>
            </a:r>
            <a:r>
              <a:rPr lang="de-DE" sz="2800" b="1" dirty="0" smtClean="0">
                <a:solidFill>
                  <a:srgbClr val="0044AC"/>
                </a:solidFill>
              </a:rPr>
              <a:t>individuelle </a:t>
            </a:r>
            <a:r>
              <a:rPr lang="de-DE" sz="2800" b="1" dirty="0" smtClean="0">
                <a:solidFill>
                  <a:srgbClr val="0044AC"/>
                </a:solidFill>
              </a:rPr>
              <a:t>Pflegeverträge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Zuständig </a:t>
            </a:r>
            <a:r>
              <a:rPr lang="de-DE" sz="2800" b="1" dirty="0" smtClean="0">
                <a:solidFill>
                  <a:srgbClr val="0044AC"/>
                </a:solidFill>
              </a:rPr>
              <a:t>meist für 24 Stunden: Pflege, Betreuung, Hauswirtschaft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Kooperiert </a:t>
            </a:r>
            <a:r>
              <a:rPr lang="de-DE" sz="2800" b="1" dirty="0" smtClean="0">
                <a:solidFill>
                  <a:srgbClr val="0044AC"/>
                </a:solidFill>
              </a:rPr>
              <a:t>mit Mietergemeinschaft 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2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35496" y="1844824"/>
            <a:ext cx="2448272" cy="4743248"/>
            <a:chOff x="260" y="0"/>
            <a:chExt cx="2230604" cy="4743248"/>
          </a:xfrm>
        </p:grpSpPr>
        <p:sp>
          <p:nvSpPr>
            <p:cNvPr id="14" name="Abgerundetes Rechteck 13"/>
            <p:cNvSpPr/>
            <p:nvPr/>
          </p:nvSpPr>
          <p:spPr>
            <a:xfrm>
              <a:off x="260" y="0"/>
              <a:ext cx="2230604" cy="47432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de-DE" sz="4000" b="1" dirty="0" smtClean="0"/>
            </a:p>
            <a:p>
              <a:pPr algn="ctr"/>
              <a:r>
                <a:rPr lang="de-DE" sz="3200" b="1" dirty="0" smtClean="0"/>
                <a:t>Ambulante WGs</a:t>
              </a:r>
            </a:p>
          </p:txBody>
        </p:sp>
        <p:sp>
          <p:nvSpPr>
            <p:cNvPr id="15" name="Abgerundetes Rechteck 4"/>
            <p:cNvSpPr/>
            <p:nvPr/>
          </p:nvSpPr>
          <p:spPr>
            <a:xfrm>
              <a:off x="109149" y="108889"/>
              <a:ext cx="2012826" cy="452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-171400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716016" y="188640"/>
            <a:ext cx="3672408" cy="14927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Rolle des Vermieters</a:t>
            </a:r>
            <a:endParaRPr lang="de-DE" sz="1600" b="1" dirty="0" smtClean="0">
              <a:solidFill>
                <a:srgbClr val="0044AC"/>
              </a:solidFill>
              <a:sym typeface="Verdana Bold" charset="0"/>
            </a:endParaRPr>
          </a:p>
          <a:p>
            <a:pPr algn="ctr">
              <a:spcBef>
                <a:spcPct val="50000"/>
              </a:spcBef>
              <a:defRPr/>
            </a:pPr>
            <a:endParaRPr lang="de-DE" sz="32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23" name="Auf der gleichen Seite des Rechtecks liegende Ecken abrunden 4"/>
          <p:cNvSpPr/>
          <p:nvPr/>
        </p:nvSpPr>
        <p:spPr>
          <a:xfrm>
            <a:off x="2450379" y="2204864"/>
            <a:ext cx="6693621" cy="4176464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Vermietung: 2 Wege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Einzelmietverträge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700" b="1" dirty="0" smtClean="0">
                <a:solidFill>
                  <a:srgbClr val="0044AC"/>
                </a:solidFill>
              </a:rPr>
              <a:t>über </a:t>
            </a:r>
            <a:r>
              <a:rPr lang="de-DE" sz="2700" b="1" dirty="0" err="1" smtClean="0">
                <a:solidFill>
                  <a:srgbClr val="0044AC"/>
                </a:solidFill>
              </a:rPr>
              <a:t>gewerbl</a:t>
            </a:r>
            <a:r>
              <a:rPr lang="de-DE" sz="2700" b="1" dirty="0" smtClean="0">
                <a:solidFill>
                  <a:srgbClr val="0044AC"/>
                </a:solidFill>
              </a:rPr>
              <a:t>. Zwischenvermietung</a:t>
            </a:r>
            <a:endParaRPr lang="de-DE" sz="2700" b="1" dirty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 Belegung des </a:t>
            </a:r>
            <a:r>
              <a:rPr lang="de-DE" sz="2800" b="1" dirty="0" smtClean="0">
                <a:solidFill>
                  <a:srgbClr val="0044AC"/>
                </a:solidFill>
              </a:rPr>
              <a:t>Wohnraums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Mieterakquise </a:t>
            </a:r>
            <a:endParaRPr lang="de-DE" sz="2800" b="1" dirty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 Kooperationsvertrag mit </a:t>
            </a:r>
            <a:r>
              <a:rPr lang="de-DE" sz="2800" b="1" dirty="0" err="1" smtClean="0">
                <a:solidFill>
                  <a:srgbClr val="0044AC"/>
                </a:solidFill>
              </a:rPr>
              <a:t>Angehörigengruppe</a:t>
            </a:r>
            <a:r>
              <a:rPr lang="de-DE" sz="2800" b="1" dirty="0" smtClean="0">
                <a:solidFill>
                  <a:srgbClr val="0044AC"/>
                </a:solidFill>
              </a:rPr>
              <a:t>: Abgabe des Auswahlrechts 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Mehraufwand der Vermietung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2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35496" y="1844824"/>
            <a:ext cx="2448272" cy="4743248"/>
            <a:chOff x="260" y="0"/>
            <a:chExt cx="2230604" cy="4743248"/>
          </a:xfrm>
        </p:grpSpPr>
        <p:sp>
          <p:nvSpPr>
            <p:cNvPr id="14" name="Abgerundetes Rechteck 13"/>
            <p:cNvSpPr/>
            <p:nvPr/>
          </p:nvSpPr>
          <p:spPr>
            <a:xfrm>
              <a:off x="260" y="0"/>
              <a:ext cx="2230604" cy="47432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de-DE" sz="4000" b="1" dirty="0" smtClean="0"/>
            </a:p>
            <a:p>
              <a:pPr algn="ctr"/>
              <a:r>
                <a:rPr lang="de-DE" sz="3200" b="1" dirty="0" smtClean="0"/>
                <a:t>Ambulante WGs</a:t>
              </a:r>
            </a:p>
          </p:txBody>
        </p:sp>
        <p:sp>
          <p:nvSpPr>
            <p:cNvPr id="15" name="Abgerundetes Rechteck 4"/>
            <p:cNvSpPr/>
            <p:nvPr/>
          </p:nvSpPr>
          <p:spPr>
            <a:xfrm>
              <a:off x="109149" y="108889"/>
              <a:ext cx="2012826" cy="452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-171400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851920" y="0"/>
            <a:ext cx="36724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> </a:t>
            </a: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die Angehörigen</a:t>
            </a:r>
          </a:p>
          <a:p>
            <a:pPr algn="ctr">
              <a:spcBef>
                <a:spcPct val="50000"/>
              </a:spcBef>
              <a:defRPr/>
            </a:pP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14" name="Grafik 13" descr="P10205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700808"/>
            <a:ext cx="6696744" cy="502255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23528" y="645333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  <a:sym typeface="Verdana Bold" charset="0"/>
              </a:rPr>
              <a:t>© Foto Josef </a:t>
            </a:r>
            <a:r>
              <a:rPr lang="de-DE" sz="1200" dirty="0" err="1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  <a:sym typeface="Verdana Bold" charset="0"/>
              </a:rPr>
              <a:t>Bura</a:t>
            </a:r>
            <a:endParaRPr lang="de-DE" sz="1200" dirty="0" smtClean="0">
              <a:solidFill>
                <a:schemeClr val="bg1"/>
              </a:solidFill>
              <a:latin typeface="Verdana" pitchFamily="34" charset="0"/>
              <a:ea typeface="MS PGothic" pitchFamily="34" charset="-128"/>
              <a:sym typeface="Verdana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-171400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1960" y="-171400"/>
            <a:ext cx="36724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Rolle der Angehörigen</a:t>
            </a:r>
          </a:p>
          <a:p>
            <a:pPr algn="ctr">
              <a:spcBef>
                <a:spcPct val="50000"/>
              </a:spcBef>
              <a:defRPr/>
            </a:pP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23" name="Auf der gleichen Seite des Rechtecks liegende Ecken abrunden 4"/>
          <p:cNvSpPr/>
          <p:nvPr/>
        </p:nvSpPr>
        <p:spPr>
          <a:xfrm>
            <a:off x="2450379" y="1916832"/>
            <a:ext cx="6693621" cy="4464496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400" b="1" dirty="0" smtClean="0">
                <a:solidFill>
                  <a:srgbClr val="0044AC"/>
                </a:solidFill>
              </a:rPr>
              <a:t>Individuell: Mieter-und  </a:t>
            </a:r>
            <a:r>
              <a:rPr lang="de-DE" sz="2400" b="1" dirty="0" err="1" smtClean="0">
                <a:solidFill>
                  <a:srgbClr val="0044AC"/>
                </a:solidFill>
              </a:rPr>
              <a:t>Auftraggeber_innen</a:t>
            </a:r>
            <a:r>
              <a:rPr lang="de-DE" sz="2400" b="1" dirty="0" smtClean="0">
                <a:solidFill>
                  <a:srgbClr val="0044AC"/>
                </a:solidFill>
              </a:rPr>
              <a:t> für ihr Familienmitglied und Brückenbau-</a:t>
            </a:r>
            <a:r>
              <a:rPr lang="de-DE" sz="2400" b="1" dirty="0" err="1" smtClean="0">
                <a:solidFill>
                  <a:srgbClr val="0044AC"/>
                </a:solidFill>
              </a:rPr>
              <a:t>er_innen</a:t>
            </a:r>
            <a:r>
              <a:rPr lang="de-DE" sz="2400" b="1" dirty="0" smtClean="0">
                <a:solidFill>
                  <a:srgbClr val="0044AC"/>
                </a:solidFill>
              </a:rPr>
              <a:t> zwischen Familienmitgliedern und Pflegedienst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400" b="1" dirty="0" smtClean="0">
                <a:solidFill>
                  <a:srgbClr val="0044AC"/>
                </a:solidFill>
              </a:rPr>
              <a:t>Gemeinsam: </a:t>
            </a:r>
            <a:r>
              <a:rPr lang="de-DE" sz="2400" b="1" dirty="0" err="1" smtClean="0">
                <a:solidFill>
                  <a:srgbClr val="0044AC"/>
                </a:solidFill>
              </a:rPr>
              <a:t>Auftraggeber_innengemein-schaft</a:t>
            </a:r>
            <a:r>
              <a:rPr lang="de-DE" sz="2400" b="1" dirty="0" smtClean="0">
                <a:solidFill>
                  <a:srgbClr val="0044AC"/>
                </a:solidFill>
              </a:rPr>
              <a:t> gegenüber dem Pflegedienst und </a:t>
            </a:r>
            <a:r>
              <a:rPr lang="de-DE" sz="2300" b="1" dirty="0" err="1" smtClean="0">
                <a:solidFill>
                  <a:srgbClr val="0044AC"/>
                </a:solidFill>
              </a:rPr>
              <a:t>Mieter_innengemeinschaft</a:t>
            </a:r>
            <a:r>
              <a:rPr lang="de-DE" sz="2300" b="1" dirty="0" smtClean="0">
                <a:solidFill>
                  <a:srgbClr val="0044AC"/>
                </a:solidFill>
              </a:rPr>
              <a:t> - Vermieter 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400" b="1" dirty="0" smtClean="0">
                <a:solidFill>
                  <a:srgbClr val="0044AC"/>
                </a:solidFill>
              </a:rPr>
              <a:t>Sind individuell und gemeinsam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400" b="1" dirty="0" err="1" smtClean="0">
                <a:solidFill>
                  <a:srgbClr val="0044AC"/>
                </a:solidFill>
              </a:rPr>
              <a:t>Inhaber_innen</a:t>
            </a:r>
            <a:r>
              <a:rPr lang="de-DE" sz="2400" b="1" dirty="0" smtClean="0">
                <a:solidFill>
                  <a:srgbClr val="0044AC"/>
                </a:solidFill>
              </a:rPr>
              <a:t> des Hausrechtes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400" b="1" dirty="0" smtClean="0">
                <a:solidFill>
                  <a:srgbClr val="0044AC"/>
                </a:solidFill>
              </a:rPr>
              <a:t>Müssen gesetzlich vorgeschriebene Anforderung zur Erlangung ihrer Selbstbestimmtheit erfüllen</a:t>
            </a:r>
            <a:endParaRPr lang="de-DE" sz="2000" dirty="0" smtClean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2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35496" y="1844824"/>
            <a:ext cx="2448272" cy="4743248"/>
            <a:chOff x="260" y="0"/>
            <a:chExt cx="2230604" cy="4743248"/>
          </a:xfrm>
        </p:grpSpPr>
        <p:sp>
          <p:nvSpPr>
            <p:cNvPr id="14" name="Abgerundetes Rechteck 13"/>
            <p:cNvSpPr/>
            <p:nvPr/>
          </p:nvSpPr>
          <p:spPr>
            <a:xfrm>
              <a:off x="260" y="0"/>
              <a:ext cx="2230604" cy="47432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de-DE" sz="3600" b="1" dirty="0" smtClean="0"/>
            </a:p>
            <a:p>
              <a:pPr algn="ctr"/>
              <a:r>
                <a:rPr lang="de-DE" sz="3600" b="1" dirty="0" smtClean="0"/>
                <a:t>Individuell und gemein-</a:t>
              </a:r>
              <a:r>
                <a:rPr lang="de-DE" sz="3600" b="1" dirty="0" err="1" smtClean="0"/>
                <a:t>schaftlich</a:t>
              </a:r>
              <a:endParaRPr lang="de-DE" sz="3600" b="1" dirty="0" smtClean="0"/>
            </a:p>
          </p:txBody>
        </p:sp>
        <p:sp>
          <p:nvSpPr>
            <p:cNvPr id="15" name="Abgerundetes Rechteck 4"/>
            <p:cNvSpPr/>
            <p:nvPr/>
          </p:nvSpPr>
          <p:spPr>
            <a:xfrm>
              <a:off x="109149" y="108889"/>
              <a:ext cx="2012826" cy="452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0703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1960" y="-12868"/>
            <a:ext cx="36724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Neue Wohn-Pflege-Form: Zugang</a:t>
            </a:r>
          </a:p>
          <a:p>
            <a:pPr algn="ctr">
              <a:spcBef>
                <a:spcPct val="50000"/>
              </a:spcBef>
              <a:defRPr/>
            </a:pP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23" name="Auf der gleichen Seite des Rechtecks liegende Ecken abrunden 4"/>
          <p:cNvSpPr/>
          <p:nvPr/>
        </p:nvSpPr>
        <p:spPr>
          <a:xfrm>
            <a:off x="2450379" y="1988840"/>
            <a:ext cx="6693621" cy="4176464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Generell: Benachteiligung der Refinanzierung von ambulanten gegenüber stationären Leistungen durch Pflegeversicherung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Partielle Benachteiligung durch bundesweit willkürliche Anwendung von SGB XII Leistungen - Mietkosten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Partiell: Teilweise erzwungener Auszug aus WG, wenn WG-Mitglied nicht mehr </a:t>
            </a:r>
            <a:r>
              <a:rPr lang="de-DE" sz="2800" b="1" dirty="0" err="1" smtClean="0">
                <a:solidFill>
                  <a:srgbClr val="0044AC"/>
                </a:solidFill>
              </a:rPr>
              <a:t>Selbstzahler_in</a:t>
            </a:r>
            <a:r>
              <a:rPr lang="de-DE" sz="2800" b="1" dirty="0" smtClean="0">
                <a:solidFill>
                  <a:srgbClr val="0044AC"/>
                </a:solidFill>
              </a:rPr>
              <a:t> ist 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>
              <a:solidFill>
                <a:srgbClr val="0044AC"/>
              </a:solidFill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35496" y="1844824"/>
            <a:ext cx="2448272" cy="4743248"/>
            <a:chOff x="260" y="0"/>
            <a:chExt cx="2230604" cy="4743248"/>
          </a:xfrm>
        </p:grpSpPr>
        <p:sp>
          <p:nvSpPr>
            <p:cNvPr id="14" name="Abgerundetes Rechteck 13"/>
            <p:cNvSpPr/>
            <p:nvPr/>
          </p:nvSpPr>
          <p:spPr>
            <a:xfrm>
              <a:off x="260" y="0"/>
              <a:ext cx="2230604" cy="47432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sz="4000" b="1" dirty="0" smtClean="0"/>
                <a:t>1. </a:t>
              </a:r>
              <a:r>
                <a:rPr lang="de-DE" sz="4000" b="1" dirty="0" err="1" smtClean="0"/>
                <a:t>Finan-zielle</a:t>
              </a:r>
              <a:r>
                <a:rPr lang="de-DE" sz="4000" b="1" dirty="0" smtClean="0"/>
                <a:t> Zugangs-</a:t>
              </a:r>
              <a:r>
                <a:rPr lang="de-DE" sz="4000" b="1" dirty="0" err="1" smtClean="0"/>
                <a:t>barrieren</a:t>
              </a:r>
              <a:endParaRPr lang="de-DE" sz="4000" b="1" dirty="0" smtClean="0"/>
            </a:p>
          </p:txBody>
        </p:sp>
        <p:sp>
          <p:nvSpPr>
            <p:cNvPr id="15" name="Abgerundetes Rechteck 4"/>
            <p:cNvSpPr/>
            <p:nvPr/>
          </p:nvSpPr>
          <p:spPr>
            <a:xfrm>
              <a:off x="109149" y="108889"/>
              <a:ext cx="2012826" cy="452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0703"/>
            <a:ext cx="5112569" cy="1920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240530" cy="1592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964488" cy="4941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6012160" y="6381328"/>
            <a:ext cx="2952328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000" dirty="0">
                <a:solidFill>
                  <a:srgbClr val="00587C"/>
                </a:solidFill>
                <a:latin typeface="Verdana Bold" charset="0"/>
                <a:ea typeface="ＭＳ Ｐゴシック" charset="-128"/>
                <a:sym typeface="Verdana Bold" charset="0"/>
              </a:rPr>
              <a:t>www.fgw-ev.de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3968" y="620688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de-DE" sz="1600" b="1" i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endParaRPr lang="de-DE" sz="1600" dirty="0" smtClean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1960" y="-12868"/>
            <a:ext cx="36724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b="1" dirty="0" smtClean="0">
                <a:solidFill>
                  <a:srgbClr val="0044AC"/>
                </a:solidFill>
                <a:sym typeface="Verdana Bold" charset="0"/>
              </a:rPr>
              <a:t/>
            </a:r>
            <a:br>
              <a:rPr lang="de-DE" sz="1100" b="1" dirty="0" smtClean="0">
                <a:solidFill>
                  <a:srgbClr val="0044AC"/>
                </a:solidFill>
                <a:sym typeface="Verdana Bold" charset="0"/>
              </a:rPr>
            </a:br>
            <a:r>
              <a:rPr lang="de-DE" sz="3200" b="1" dirty="0" smtClean="0">
                <a:solidFill>
                  <a:srgbClr val="0044AC"/>
                </a:solidFill>
                <a:sym typeface="Verdana Bold" charset="0"/>
              </a:rPr>
              <a:t>Neue Wohn-Pflege-Form: Recht</a:t>
            </a:r>
          </a:p>
          <a:p>
            <a:pPr algn="ctr">
              <a:spcBef>
                <a:spcPct val="50000"/>
              </a:spcBef>
              <a:defRPr/>
            </a:pPr>
            <a:endParaRPr lang="de-DE" sz="1400" b="1" dirty="0" smtClean="0">
              <a:solidFill>
                <a:srgbClr val="0044AC"/>
              </a:solidFill>
              <a:sym typeface="Verdana Bold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39"/>
            <a:ext cx="2843808" cy="95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23" name="Auf der gleichen Seite des Rechtecks liegende Ecken abrunden 4"/>
          <p:cNvSpPr/>
          <p:nvPr/>
        </p:nvSpPr>
        <p:spPr>
          <a:xfrm>
            <a:off x="2450379" y="1988840"/>
            <a:ext cx="6693621" cy="4176464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800" b="1" dirty="0" smtClean="0">
                <a:solidFill>
                  <a:srgbClr val="0044AC"/>
                </a:solidFill>
              </a:rPr>
              <a:t>Als </a:t>
            </a:r>
            <a:r>
              <a:rPr lang="de-DE" sz="2800" b="1" dirty="0" err="1" smtClean="0">
                <a:solidFill>
                  <a:srgbClr val="0044AC"/>
                </a:solidFill>
              </a:rPr>
              <a:t>Auftraggeber_innengemeinschaft</a:t>
            </a:r>
            <a:r>
              <a:rPr lang="de-DE" sz="2800" b="1" dirty="0" smtClean="0">
                <a:solidFill>
                  <a:srgbClr val="0044AC"/>
                </a:solidFill>
              </a:rPr>
              <a:t> 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Kenntnis der rechtlichen Rahmenbedingungen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err="1" smtClean="0">
                <a:solidFill>
                  <a:srgbClr val="0044AC"/>
                </a:solidFill>
              </a:rPr>
              <a:t>GbR</a:t>
            </a:r>
            <a:r>
              <a:rPr lang="de-DE" sz="2800" b="1" dirty="0" smtClean="0">
                <a:solidFill>
                  <a:srgbClr val="0044AC"/>
                </a:solidFill>
              </a:rPr>
              <a:t>, Verein oder eG gründen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Wohngemeinschaftssatzung erstellen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Kooperationsvereinbarung mit dem Vermieter 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2800" b="1" dirty="0" smtClean="0">
                <a:solidFill>
                  <a:srgbClr val="0044AC"/>
                </a:solidFill>
              </a:rPr>
              <a:t>Kooperationsvereinbarung mit dem Pflegedienst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de-DE" sz="2800" b="1" dirty="0" smtClean="0">
              <a:solidFill>
                <a:srgbClr val="0044AC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2800" b="1" dirty="0">
              <a:solidFill>
                <a:srgbClr val="0044AC"/>
              </a:solidFill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35496" y="1844824"/>
            <a:ext cx="2448272" cy="4743248"/>
            <a:chOff x="260" y="0"/>
            <a:chExt cx="2230604" cy="4743248"/>
          </a:xfrm>
        </p:grpSpPr>
        <p:sp>
          <p:nvSpPr>
            <p:cNvPr id="14" name="Abgerundetes Rechteck 13"/>
            <p:cNvSpPr/>
            <p:nvPr/>
          </p:nvSpPr>
          <p:spPr>
            <a:xfrm>
              <a:off x="260" y="0"/>
              <a:ext cx="2230604" cy="47432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sz="4000" b="1" dirty="0" smtClean="0"/>
                <a:t>2. Hohe </a:t>
              </a:r>
              <a:r>
                <a:rPr lang="de-DE" sz="3800" b="1" dirty="0" smtClean="0"/>
                <a:t>rechtliche </a:t>
              </a:r>
            </a:p>
            <a:p>
              <a:pPr algn="ctr"/>
              <a:r>
                <a:rPr lang="de-DE" sz="4000" b="1" dirty="0" err="1" smtClean="0"/>
                <a:t>Organisa-tionsan-forde-rungen</a:t>
              </a:r>
              <a:endParaRPr lang="de-DE" sz="4000" b="1" dirty="0" smtClean="0"/>
            </a:p>
          </p:txBody>
        </p:sp>
        <p:sp>
          <p:nvSpPr>
            <p:cNvPr id="15" name="Abgerundetes Rechteck 4"/>
            <p:cNvSpPr/>
            <p:nvPr/>
          </p:nvSpPr>
          <p:spPr>
            <a:xfrm>
              <a:off x="109149" y="108889"/>
              <a:ext cx="2012826" cy="452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Bildschirmpräsentation (4:3)</PresentationFormat>
  <Paragraphs>197</Paragraphs>
  <Slides>19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jobu</dc:creator>
  <cp:lastModifiedBy>jobu</cp:lastModifiedBy>
  <cp:revision>141</cp:revision>
  <dcterms:created xsi:type="dcterms:W3CDTF">2015-02-02T13:31:20Z</dcterms:created>
  <dcterms:modified xsi:type="dcterms:W3CDTF">2015-03-25T14:41:20Z</dcterms:modified>
</cp:coreProperties>
</file>